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5"/>
  </p:sldMasterIdLst>
  <p:notesMasterIdLst>
    <p:notesMasterId r:id="rId48"/>
  </p:notesMasterIdLst>
  <p:handoutMasterIdLst>
    <p:handoutMasterId r:id="rId49"/>
  </p:handoutMasterIdLst>
  <p:sldIdLst>
    <p:sldId id="292" r:id="rId6"/>
    <p:sldId id="327" r:id="rId7"/>
    <p:sldId id="293" r:id="rId8"/>
    <p:sldId id="294" r:id="rId9"/>
    <p:sldId id="295" r:id="rId10"/>
    <p:sldId id="296" r:id="rId11"/>
    <p:sldId id="297" r:id="rId12"/>
    <p:sldId id="298" r:id="rId13"/>
    <p:sldId id="299" r:id="rId14"/>
    <p:sldId id="300" r:id="rId15"/>
    <p:sldId id="328" r:id="rId16"/>
    <p:sldId id="320" r:id="rId17"/>
    <p:sldId id="329" r:id="rId18"/>
    <p:sldId id="302" r:id="rId19"/>
    <p:sldId id="303" r:id="rId20"/>
    <p:sldId id="332" r:id="rId21"/>
    <p:sldId id="325" r:id="rId22"/>
    <p:sldId id="307" r:id="rId23"/>
    <p:sldId id="333" r:id="rId24"/>
    <p:sldId id="334" r:id="rId25"/>
    <p:sldId id="263" r:id="rId26"/>
    <p:sldId id="316" r:id="rId27"/>
    <p:sldId id="314" r:id="rId28"/>
    <p:sldId id="315" r:id="rId29"/>
    <p:sldId id="317" r:id="rId30"/>
    <p:sldId id="257" r:id="rId31"/>
    <p:sldId id="258" r:id="rId32"/>
    <p:sldId id="318" r:id="rId33"/>
    <p:sldId id="279" r:id="rId34"/>
    <p:sldId id="319" r:id="rId35"/>
    <p:sldId id="321" r:id="rId36"/>
    <p:sldId id="336" r:id="rId37"/>
    <p:sldId id="311" r:id="rId38"/>
    <p:sldId id="313" r:id="rId39"/>
    <p:sldId id="330" r:id="rId40"/>
    <p:sldId id="312" r:id="rId41"/>
    <p:sldId id="335" r:id="rId42"/>
    <p:sldId id="326" r:id="rId43"/>
    <p:sldId id="331" r:id="rId44"/>
    <p:sldId id="324" r:id="rId45"/>
    <p:sldId id="305" r:id="rId46"/>
    <p:sldId id="323" r:id="rId47"/>
  </p:sldIdLst>
  <p:sldSz cx="12192000" cy="6858000"/>
  <p:notesSz cx="7010400" cy="9296400"/>
  <p:custDataLst>
    <p:tags r:id="rId50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 userDrawn="1">
          <p15:clr>
            <a:srgbClr val="A4A3A4"/>
          </p15:clr>
        </p15:guide>
        <p15:guide id="2" pos="2208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942092"/>
    <a:srgbClr val="FFFFFF"/>
    <a:srgbClr val="B3ADA3"/>
    <a:srgbClr val="63656A"/>
    <a:srgbClr val="162A46"/>
    <a:srgbClr val="0169A0"/>
    <a:srgbClr val="EF8F00"/>
    <a:srgbClr val="23B7D2"/>
    <a:srgbClr val="73963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417"/>
    <p:restoredTop sz="87606"/>
  </p:normalViewPr>
  <p:slideViewPr>
    <p:cSldViewPr snapToGrid="0" snapToObjects="1">
      <p:cViewPr varScale="1">
        <p:scale>
          <a:sx n="137" d="100"/>
          <a:sy n="137" d="100"/>
        </p:scale>
        <p:origin x="200" y="2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1" d="100"/>
          <a:sy n="91" d="100"/>
        </p:scale>
        <p:origin x="3160" y="200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tags" Target="tags/tag1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theme" Target="theme/theme1.xml"/><Relationship Id="rId5" Type="http://schemas.openxmlformats.org/officeDocument/2006/relationships/slideMaster" Target="slideMasters/slideMaster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viewProps" Target="viewProps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3.xml"/><Relationship Id="rId51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C67A72C1-0D2A-41F5-8ED0-3D3DC9E977B9}" type="datetimeFigureOut">
              <a:rPr lang="en-US" smtClean="0"/>
              <a:t>1/7/21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4D1883E6-6D95-453C-9681-87383D5260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0643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2DE8C108-AB7E-41F9-BE29-EE918610279B}" type="datetimeFigureOut">
              <a:rPr lang="en-US" smtClean="0"/>
              <a:pPr/>
              <a:t>1/7/21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6455AFA1-5136-4BEA-AE07-EA9BE39431F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1176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A40016-3836-F54E-B8D5-7EE3D91AD90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5418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A40016-3836-F54E-B8D5-7EE3D91AD90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0941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A40016-3836-F54E-B8D5-7EE3D91AD90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9440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A40016-3836-F54E-B8D5-7EE3D91AD90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6597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A40016-3836-F54E-B8D5-7EE3D91AD90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843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5AFA1-5136-4BEA-AE07-EA9BE39431FC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2801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A40016-3836-F54E-B8D5-7EE3D91AD907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3519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304800"/>
            <a:ext cx="10668000" cy="1981200"/>
          </a:xfrm>
        </p:spPr>
        <p:txBody>
          <a:bodyPr anchor="ctr">
            <a:normAutofit/>
          </a:bodyPr>
          <a:lstStyle>
            <a:lvl1pPr algn="ctr">
              <a:defRPr sz="5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048000"/>
            <a:ext cx="8534400" cy="2006781"/>
          </a:xfrm>
        </p:spPr>
        <p:txBody>
          <a:bodyPr>
            <a:normAutofit/>
          </a:bodyPr>
          <a:lstStyle>
            <a:lvl1pPr marL="0" indent="0" algn="ctr">
              <a:buNone/>
              <a:defRPr sz="3000">
                <a:solidFill>
                  <a:srgbClr val="63656A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10744200" y="6096000"/>
            <a:ext cx="1447800" cy="762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</a:endParaRP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0"/>
          </p:nvPr>
        </p:nvSpPr>
        <p:spPr>
          <a:xfrm>
            <a:off x="3086100" y="5257800"/>
            <a:ext cx="6019800" cy="1295400"/>
          </a:xfrm>
        </p:spPr>
        <p:txBody>
          <a:bodyPr/>
          <a:lstStyle>
            <a:lvl1pPr marL="0" indent="0" algn="ctr">
              <a:buFontTx/>
              <a:buNone/>
              <a:defRPr kumimoji="0" lang="en-US" sz="2000" b="0" i="1" u="none" strike="noStrike" kern="1200" cap="none" spc="0" normalizeH="0" baseline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+mn-lt"/>
                <a:ea typeface="Myriad Pro" charset="0"/>
                <a:cs typeface="Myriad Pro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Graph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Myriad Pro Semibold" charset="0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0"/>
          </p:nvPr>
        </p:nvSpPr>
        <p:spPr>
          <a:xfrm>
            <a:off x="76200" y="1600200"/>
            <a:ext cx="12039600" cy="518160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+Foot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+mj-lt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Myriad Pro Semibold" charset="0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600" err="1">
              <a:solidFill>
                <a:schemeClr val="tx1"/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ot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B175F-67FA-8F43-999E-CBBF22E97A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4282CBF-D77C-EA4F-A074-D263841F33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69194E-30DD-F64F-AA31-F87FDEAC43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F1B98-3234-894E-85B9-1C10C007841A}" type="datetimeFigureOut">
              <a:rPr lang="en-US" smtClean="0"/>
              <a:t>1/7/21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4D0E0B-D931-524D-816E-EFE1EEA4BB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F02349-4142-CB41-ABA8-74B9FAC385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FF69E-A08E-AD4A-83BC-4BC3CAAEC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2711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303B6E-AFCF-6E45-8088-F8D261625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60C8BA-E050-1349-A98D-44C171D68C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38DAC6-AD07-5041-BAA6-DC6A3011B1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B91F52-F354-0046-989C-17AD66391C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F1B98-3234-894E-85B9-1C10C007841A}" type="datetimeFigureOut">
              <a:rPr lang="en-US" smtClean="0"/>
              <a:t>1/7/21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0CE4F5-5387-6F44-A834-B5717FB368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427773-2F35-8F4F-989B-F593D41C1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FF69E-A08E-AD4A-83BC-4BC3CAAEC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47293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FC1217-AFC7-6F43-A907-076F06DB64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F1B98-3234-894E-85B9-1C10C007841A}" type="datetimeFigureOut">
              <a:rPr lang="en-US" smtClean="0"/>
              <a:t>1/7/21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4981C2E-D297-1447-B2D9-853F912EF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246025-43B2-4F48-B8A6-F6194C310C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FF69E-A08E-AD4A-83BC-4BC3CAAEC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7302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304800"/>
            <a:ext cx="10668000" cy="1981200"/>
          </a:xfrm>
        </p:spPr>
        <p:txBody>
          <a:bodyPr anchor="ctr">
            <a:normAutofit/>
          </a:bodyPr>
          <a:lstStyle>
            <a:lvl1pPr algn="l">
              <a:defRPr lang="en-US" sz="5400" b="1" i="0" kern="1200" dirty="0" smtClean="0">
                <a:solidFill>
                  <a:schemeClr val="tx2"/>
                </a:solidFill>
                <a:latin typeface="+mn-lt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048000"/>
            <a:ext cx="8534400" cy="2006781"/>
          </a:xfrm>
        </p:spPr>
        <p:txBody>
          <a:bodyPr>
            <a:normAutofit/>
          </a:bodyPr>
          <a:lstStyle>
            <a:lvl1pPr marL="0" indent="0" algn="ctr">
              <a:buNone/>
              <a:defRPr sz="3000">
                <a:solidFill>
                  <a:srgbClr val="63656A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10744200" y="6096000"/>
            <a:ext cx="1447800" cy="762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ullet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+mn-lt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10972800" cy="4602164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Myriad Pro" charset="0"/>
                <a:ea typeface="Myriad Pro" charset="0"/>
                <a:cs typeface="Myriad Pro" charset="0"/>
              </a:defRPr>
            </a:lvl1pPr>
            <a:lvl2pPr>
              <a:defRPr>
                <a:solidFill>
                  <a:schemeClr val="accent1"/>
                </a:solidFill>
                <a:latin typeface="Myriad Pro" charset="0"/>
                <a:ea typeface="Myriad Pro" charset="0"/>
                <a:cs typeface="Myriad Pro" charset="0"/>
              </a:defRPr>
            </a:lvl2pPr>
            <a:lvl3pPr>
              <a:defRPr>
                <a:latin typeface="Myriad Pro" charset="0"/>
                <a:ea typeface="Myriad Pro" charset="0"/>
                <a:cs typeface="Myriad Pro" charset="0"/>
              </a:defRPr>
            </a:lvl3pPr>
            <a:lvl4pPr>
              <a:defRPr>
                <a:latin typeface="Myriad Pro" charset="0"/>
                <a:ea typeface="Myriad Pro" charset="0"/>
                <a:cs typeface="Myriad Pro" charset="0"/>
              </a:defRPr>
            </a:lvl4pPr>
            <a:lvl5pPr>
              <a:defRPr>
                <a:latin typeface="Myriad Pro" charset="0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3332285" y="746466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ig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+mj-lt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10972800" cy="525780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Double Troub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Myriad Pro Semibold" charset="0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5334000" cy="4602164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0"/>
          </p:nvPr>
        </p:nvSpPr>
        <p:spPr>
          <a:xfrm>
            <a:off x="6248400" y="1524000"/>
            <a:ext cx="5334000" cy="4602164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cribed Figur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+mn-lt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0"/>
          </p:nvPr>
        </p:nvSpPr>
        <p:spPr>
          <a:xfrm>
            <a:off x="609600" y="1447799"/>
            <a:ext cx="5334000" cy="4678365"/>
          </a:xfrm>
        </p:spPr>
        <p:txBody>
          <a:bodyPr anchor="ctr">
            <a:normAutofit/>
          </a:bodyPr>
          <a:lstStyle>
            <a:lvl1pPr>
              <a:defRPr sz="2800"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 sz="2400"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 sz="2000">
                <a:latin typeface="+mn-lt"/>
                <a:ea typeface="Myriad Pro" charset="0"/>
                <a:cs typeface="Myriad Pro" charset="0"/>
              </a:defRPr>
            </a:lvl3pPr>
            <a:lvl4pPr>
              <a:defRPr sz="1800">
                <a:latin typeface="+mn-lt"/>
                <a:ea typeface="Myriad Pro" charset="0"/>
                <a:cs typeface="Myriad Pro" charset="0"/>
              </a:defRPr>
            </a:lvl4pPr>
            <a:lvl5pPr>
              <a:defRPr sz="1800"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Double Trouble Larg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Myriad Pro Semibold" charset="0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5257800" cy="5257800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0"/>
          </p:nvPr>
        </p:nvSpPr>
        <p:spPr>
          <a:xfrm>
            <a:off x="6248400" y="1524000"/>
            <a:ext cx="5334000" cy="5257800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Double Trouble Larg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Myriad Pro Semibold" charset="0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10972800" cy="3733800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0"/>
          </p:nvPr>
        </p:nvSpPr>
        <p:spPr>
          <a:xfrm>
            <a:off x="609600" y="5334000"/>
            <a:ext cx="10972800" cy="1447800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169945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ouble Trouble Larg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76200"/>
            <a:ext cx="10972800" cy="5181600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0"/>
          </p:nvPr>
        </p:nvSpPr>
        <p:spPr>
          <a:xfrm>
            <a:off x="609600" y="5334000"/>
            <a:ext cx="10972800" cy="1447800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275411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emf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11582424" y="6400800"/>
            <a:ext cx="457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2F923FAA-E6BC-4A3B-B771-C476DAE0801B}" type="slidenum">
              <a:rPr lang="en-US" sz="1800" b="0" i="0" smtClean="0">
                <a:solidFill>
                  <a:schemeClr val="tx1"/>
                </a:solidFill>
                <a:latin typeface="Myriad Pro" charset="0"/>
                <a:ea typeface="Myriad Pro" charset="0"/>
                <a:cs typeface="Myriad Pro" charset="0"/>
              </a:rPr>
              <a:pPr/>
              <a:t>‹#›</a:t>
            </a:fld>
            <a:endParaRPr lang="en-US" sz="1800" b="0" i="0">
              <a:solidFill>
                <a:schemeClr val="tx1"/>
              </a:solidFill>
              <a:latin typeface="Myriad Pro" charset="0"/>
              <a:ea typeface="Myriad Pro" charset="0"/>
              <a:cs typeface="Myriad Pro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47602F0-DFB7-4D40-A260-2EF23F639384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47" y="6400800"/>
            <a:ext cx="1815353" cy="39431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0" r:id="rId3"/>
    <p:sldLayoutId id="2147483666" r:id="rId4"/>
    <p:sldLayoutId id="2147483663" r:id="rId5"/>
    <p:sldLayoutId id="2147483667" r:id="rId6"/>
    <p:sldLayoutId id="2147483664" r:id="rId7"/>
    <p:sldLayoutId id="2147483668" r:id="rId8"/>
    <p:sldLayoutId id="2147483669" r:id="rId9"/>
    <p:sldLayoutId id="2147483661" r:id="rId10"/>
    <p:sldLayoutId id="2147483658" r:id="rId11"/>
    <p:sldLayoutId id="2147483662" r:id="rId12"/>
    <p:sldLayoutId id="2147483659" r:id="rId13"/>
    <p:sldLayoutId id="2147483660" r:id="rId14"/>
    <p:sldLayoutId id="2147483670" r:id="rId15"/>
    <p:sldLayoutId id="2147483671" r:id="rId16"/>
    <p:sldLayoutId id="2147483672" r:id="rId17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b="1" i="0" kern="1200">
          <a:solidFill>
            <a:schemeClr val="tx2"/>
          </a:solidFill>
          <a:latin typeface="+mj-lt"/>
          <a:ea typeface="Myriad Pro" charset="0"/>
          <a:cs typeface="Myriad Pro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b="0" i="0" kern="1200">
          <a:solidFill>
            <a:schemeClr val="tx1"/>
          </a:solidFill>
          <a:latin typeface="+mn-lt"/>
          <a:ea typeface="Myriad Pro" charset="0"/>
          <a:cs typeface="Myriad Pro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b="0" i="0" kern="1200">
          <a:solidFill>
            <a:schemeClr val="accent1"/>
          </a:solidFill>
          <a:latin typeface="+mn-lt"/>
          <a:ea typeface="Myriad Pro" charset="0"/>
          <a:cs typeface="Myriad Pro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b="0" i="0" kern="1200">
          <a:solidFill>
            <a:schemeClr val="accent2"/>
          </a:solidFill>
          <a:latin typeface="+mn-lt"/>
          <a:ea typeface="Myriad Pro" charset="0"/>
          <a:cs typeface="Myriad Pro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b="0" i="0" kern="1200">
          <a:solidFill>
            <a:schemeClr val="accent4"/>
          </a:solidFill>
          <a:latin typeface="+mn-lt"/>
          <a:ea typeface="Myriad Pro" charset="0"/>
          <a:cs typeface="Myriad Pro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b="0" i="0" kern="1200">
          <a:solidFill>
            <a:schemeClr val="accent3"/>
          </a:solidFill>
          <a:latin typeface="+mn-lt"/>
          <a:ea typeface="Myriad Pro" charset="0"/>
          <a:cs typeface="Myriad Pro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9.jpeg"/><Relationship Id="rId5" Type="http://schemas.openxmlformats.org/officeDocument/2006/relationships/image" Target="../media/image18.tiff"/><Relationship Id="rId4" Type="http://schemas.openxmlformats.org/officeDocument/2006/relationships/image" Target="../media/image17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playlist?list=PL8zP8UuDk8a0ZNWiteC-7PHx1HCeBY0qB" TargetMode="Externa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jpe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eg"/><Relationship Id="rId3" Type="http://schemas.openxmlformats.org/officeDocument/2006/relationships/image" Target="../media/image28.png"/><Relationship Id="rId7" Type="http://schemas.openxmlformats.org/officeDocument/2006/relationships/image" Target="../media/image3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6.png"/><Relationship Id="rId5" Type="http://schemas.openxmlformats.org/officeDocument/2006/relationships/image" Target="../media/image30.png"/><Relationship Id="rId10" Type="http://schemas.openxmlformats.org/officeDocument/2006/relationships/image" Target="../media/image33.jpeg"/><Relationship Id="rId4" Type="http://schemas.openxmlformats.org/officeDocument/2006/relationships/image" Target="../media/image29.png"/><Relationship Id="rId9" Type="http://schemas.openxmlformats.org/officeDocument/2006/relationships/image" Target="../media/image32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1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hyperlink" Target="https://www.pcbcart.com/pcb-fab/standard-pcb.html" TargetMode="Externa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://eaglint.nvsl.io/" TargetMode="Externa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1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 To Printed Circuit Boards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Dr. Steven Swanson</a:t>
            </a:r>
          </a:p>
          <a:p>
            <a:r>
              <a:rPr lang="en-US" dirty="0"/>
              <a:t>CSE176e/276e</a:t>
            </a:r>
          </a:p>
          <a:p>
            <a:r>
              <a:rPr lang="en-US" dirty="0" err="1"/>
              <a:t>swanson@cs.ucsd.edu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9018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Connecting Wires with “</a:t>
            </a:r>
            <a:r>
              <a:rPr lang="en-US" dirty="0" err="1"/>
              <a:t>Vias</a:t>
            </a:r>
            <a:r>
              <a:rPr lang="en-US" dirty="0"/>
              <a:t>”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2800" dirty="0" err="1"/>
              <a:t>Vias</a:t>
            </a:r>
            <a:r>
              <a:rPr lang="en-US" sz="2800" dirty="0"/>
              <a:t> make electrical connections between layers</a:t>
            </a:r>
          </a:p>
          <a:p>
            <a:r>
              <a:rPr lang="en-US" sz="2800" dirty="0"/>
              <a:t>They are usually very small.</a:t>
            </a:r>
          </a:p>
          <a:p>
            <a:r>
              <a:rPr lang="en-US" sz="2800" dirty="0"/>
              <a:t>Often covered by solder mask</a:t>
            </a:r>
          </a:p>
          <a:p>
            <a:r>
              <a:rPr lang="en-US" sz="2800" dirty="0"/>
              <a:t>Typically, they pass through all layers</a:t>
            </a:r>
          </a:p>
        </p:txBody>
      </p:sp>
      <p:pic>
        <p:nvPicPr>
          <p:cNvPr id="9" name="Content Placeholder 6">
            <a:extLst>
              <a:ext uri="{FF2B5EF4-FFF2-40B4-BE49-F238E27FC236}">
                <a16:creationId xmlns:a16="http://schemas.microsoft.com/office/drawing/2014/main" id="{67630A6F-D39B-B148-ABCB-AC8D0961058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l="54050" t="25876" b="5495"/>
          <a:stretch/>
        </p:blipFill>
        <p:spPr>
          <a:xfrm>
            <a:off x="7335749" y="1825625"/>
            <a:ext cx="2854501" cy="4351338"/>
          </a:xfrm>
          <a:prstGeom prst="rect">
            <a:avLst/>
          </a:prstGeom>
        </p:spPr>
      </p:pic>
      <p:pic>
        <p:nvPicPr>
          <p:cNvPr id="5" name="Picture 4" descr="A Complete Guide to Vias in PCB Design - Electronics Post">
            <a:extLst>
              <a:ext uri="{FF2B5EF4-FFF2-40B4-BE49-F238E27FC236}">
                <a16:creationId xmlns:a16="http://schemas.microsoft.com/office/drawing/2014/main" id="{DBF67491-CF65-134A-AC08-5137D7A9C5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202" y="4767839"/>
            <a:ext cx="3594100" cy="1968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51215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Mounting Components with Through-holes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Through-hole “pads” </a:t>
            </a:r>
          </a:p>
          <a:p>
            <a:pPr lvl="1"/>
            <a:r>
              <a:rPr lang="en-US" dirty="0"/>
              <a:t>Sized for the pin + solder</a:t>
            </a:r>
          </a:p>
          <a:p>
            <a:pPr lvl="1"/>
            <a:r>
              <a:rPr lang="en-US" dirty="0"/>
              <a:t>Significantly larger than </a:t>
            </a:r>
            <a:r>
              <a:rPr lang="en-US" dirty="0" err="1"/>
              <a:t>vias</a:t>
            </a:r>
            <a:endParaRPr lang="en-US" dirty="0"/>
          </a:p>
          <a:p>
            <a:r>
              <a:rPr lang="en-US" dirty="0"/>
              <a:t>Draw backs</a:t>
            </a:r>
          </a:p>
          <a:p>
            <a:pPr lvl="1"/>
            <a:r>
              <a:rPr lang="en-US" dirty="0"/>
              <a:t>Takes up space in all layers (including back side of board)</a:t>
            </a:r>
          </a:p>
          <a:p>
            <a:pPr lvl="1"/>
            <a:r>
              <a:rPr lang="en-US" dirty="0"/>
              <a:t>Pin-to-pin spacing &gt;= 1mm</a:t>
            </a:r>
          </a:p>
          <a:p>
            <a:pPr lvl="1"/>
            <a:r>
              <a:rPr lang="en-US" dirty="0"/>
              <a:t>Automated manufacturing is challenging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66714AD-B35C-8F41-B4D8-0D99027C7A9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r="36421"/>
          <a:stretch/>
        </p:blipFill>
        <p:spPr>
          <a:xfrm>
            <a:off x="6631318" y="1825625"/>
            <a:ext cx="2710601" cy="43513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7427352-FD66-9243-8F59-0007E3C738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1919" y="1267823"/>
            <a:ext cx="1905000" cy="1270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65D3E4C-C49F-6C48-8DEF-0D955B2609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0365" y="5601564"/>
            <a:ext cx="1810953" cy="1256436"/>
          </a:xfrm>
          <a:prstGeom prst="rect">
            <a:avLst/>
          </a:prstGeom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7A0C6210-F1B1-D644-94CE-467F5E6E3E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2744" y="1144588"/>
            <a:ext cx="2012671" cy="1408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55808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EF42EE-C498-784B-8F84-4B24F62B1B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Surface Mount Devices (SMD)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915F3D4-FBAC-2E42-8724-FB97787DD2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No drill required</a:t>
            </a:r>
          </a:p>
          <a:p>
            <a:r>
              <a:rPr lang="en-US" sz="2800" dirty="0"/>
              <a:t>No pins</a:t>
            </a:r>
          </a:p>
          <a:p>
            <a:r>
              <a:rPr lang="en-US" sz="2800" dirty="0"/>
              <a:t>Smaller parts</a:t>
            </a:r>
          </a:p>
          <a:p>
            <a:r>
              <a:rPr lang="en-US" sz="2800" dirty="0"/>
              <a:t>Finer ‘pitch’ (pin-to-pin distance)</a:t>
            </a:r>
          </a:p>
          <a:p>
            <a:r>
              <a:rPr lang="en-US" sz="2800" dirty="0"/>
              <a:t>Parts on both sides</a:t>
            </a:r>
          </a:p>
          <a:p>
            <a:r>
              <a:rPr lang="en-US" sz="2800" dirty="0"/>
              <a:t>Easier automated placement</a:t>
            </a:r>
          </a:p>
          <a:p>
            <a:r>
              <a:rPr lang="en-US" sz="2800" dirty="0"/>
              <a:t>Pitch &gt;= ~0.3 mm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91B0E7DC-A264-4743-80C1-2AAB422CDF0B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 rotWithShape="1">
          <a:blip r:embed="rId3"/>
          <a:srcRect l="6438" r="7342"/>
          <a:stretch/>
        </p:blipFill>
        <p:spPr>
          <a:xfrm>
            <a:off x="5805551" y="2472830"/>
            <a:ext cx="4018110" cy="2704504"/>
          </a:xfrm>
          <a:prstGeom prst="rect">
            <a:avLst/>
          </a:prstGeom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43F9F69E-7203-9048-944C-CADBF9DBA5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46" t="20941" r="7689" b="18317"/>
          <a:stretch/>
        </p:blipFill>
        <p:spPr bwMode="auto">
          <a:xfrm>
            <a:off x="8419607" y="75760"/>
            <a:ext cx="3621974" cy="2090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1258F118-32A3-B34E-A514-5A800850B7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9498" y="5524983"/>
            <a:ext cx="2752106" cy="2550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88291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CE817CD-853B-2749-8760-A0EAC0933C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228" y="51442"/>
            <a:ext cx="10603764" cy="6531920"/>
          </a:xfrm>
          <a:prstGeom prst="rect">
            <a:avLst/>
          </a:prstGeom>
        </p:spPr>
      </p:pic>
      <p:pic>
        <p:nvPicPr>
          <p:cNvPr id="6146" name="Picture 2" descr="10 Layer PCB Cross Section [420x312] : ThingsCutInHalfPorn">
            <a:extLst>
              <a:ext uri="{FF2B5EF4-FFF2-40B4-BE49-F238E27FC236}">
                <a16:creationId xmlns:a16="http://schemas.microsoft.com/office/drawing/2014/main" id="{16729AD7-045C-134F-804C-A3FF89F7D2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4366" y="7172324"/>
            <a:ext cx="5334000" cy="398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61636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Lots of Choices, in Theory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0"/>
          </p:nvPr>
        </p:nvSpPr>
        <p:spPr/>
        <p:txBody>
          <a:bodyPr>
            <a:noAutofit/>
          </a:bodyPr>
          <a:lstStyle/>
          <a:p>
            <a:r>
              <a:rPr lang="en-US" sz="1800" dirty="0"/>
              <a:t>There are many, many choices when designing a PCB</a:t>
            </a:r>
          </a:p>
          <a:p>
            <a:pPr lvl="1"/>
            <a:r>
              <a:rPr lang="en-US" sz="1600" dirty="0"/>
              <a:t>Mechanical – flexible, thick, thin</a:t>
            </a:r>
          </a:p>
          <a:p>
            <a:pPr lvl="1"/>
            <a:r>
              <a:rPr lang="en-US" sz="1600" dirty="0"/>
              <a:t>Layer count</a:t>
            </a:r>
          </a:p>
          <a:p>
            <a:pPr lvl="1"/>
            <a:r>
              <a:rPr lang="en-US" sz="1600" dirty="0"/>
              <a:t>Blind and buried vias</a:t>
            </a:r>
          </a:p>
          <a:p>
            <a:pPr lvl="1"/>
            <a:r>
              <a:rPr lang="en-US" sz="1600" dirty="0"/>
              <a:t>Electrical – copper thickness, dielectric characteristics</a:t>
            </a:r>
          </a:p>
          <a:p>
            <a:pPr lvl="1"/>
            <a:r>
              <a:rPr lang="en-US" sz="1600" dirty="0"/>
              <a:t>Thermal characteristics </a:t>
            </a:r>
          </a:p>
          <a:p>
            <a:r>
              <a:rPr lang="en-US" sz="1800" dirty="0"/>
              <a:t>We will get to make very few of them</a:t>
            </a:r>
          </a:p>
          <a:p>
            <a:r>
              <a:rPr lang="en-US" sz="1800" dirty="0"/>
              <a:t>Cheap, fast PCB manufacturers provide a standard setup.  E.g.:</a:t>
            </a:r>
          </a:p>
          <a:p>
            <a:pPr lvl="1"/>
            <a:r>
              <a:rPr lang="en-US" sz="1600" dirty="0"/>
              <a:t>FR4</a:t>
            </a:r>
          </a:p>
          <a:p>
            <a:pPr lvl="1"/>
            <a:r>
              <a:rPr lang="en-US" sz="1600" dirty="0"/>
              <a:t>1oz copper</a:t>
            </a:r>
          </a:p>
          <a:p>
            <a:pPr lvl="1"/>
            <a:r>
              <a:rPr lang="en-US" sz="1600" dirty="0"/>
              <a:t>2, 4, or 6 layers</a:t>
            </a:r>
          </a:p>
          <a:p>
            <a:pPr lvl="1"/>
            <a:r>
              <a:rPr lang="en-US" sz="1600" dirty="0"/>
              <a:t>A few solder mask colors</a:t>
            </a:r>
          </a:p>
        </p:txBody>
      </p:sp>
      <p:pic>
        <p:nvPicPr>
          <p:cNvPr id="7170" name="Picture 2" descr="Rigid Flex PCB - The Engineering Knowledge">
            <a:extLst>
              <a:ext uri="{FF2B5EF4-FFF2-40B4-BE49-F238E27FC236}">
                <a16:creationId xmlns:a16="http://schemas.microsoft.com/office/drawing/2014/main" id="{66AB012F-66DB-774C-B077-2C0F10BEA2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9" t="22434" r="2809" b="2830"/>
          <a:stretch/>
        </p:blipFill>
        <p:spPr bwMode="auto">
          <a:xfrm>
            <a:off x="5943600" y="1447799"/>
            <a:ext cx="5959824" cy="2227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46794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Good PCB manufacturing videos</a:t>
            </a:r>
          </a:p>
          <a:p>
            <a:pPr lvl="1"/>
            <a:r>
              <a:rPr lang="en-US" dirty="0">
                <a:hlinkClick r:id="rId2"/>
              </a:rPr>
              <a:t>https://www.youtube.com/playlist?list=PL8zP8UuDk8a0ZNWiteC-7PHx1HCeBY0qB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39274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114365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Designing PCBs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Dr. Steven Swanson</a:t>
            </a:r>
          </a:p>
          <a:p>
            <a:r>
              <a:rPr lang="en-US" dirty="0"/>
              <a:t>CSE176e/276e</a:t>
            </a:r>
          </a:p>
        </p:txBody>
      </p:sp>
    </p:spTree>
    <p:extLst>
      <p:ext uri="{BB962C8B-B14F-4D97-AF65-F5344CB8AC3E}">
        <p14:creationId xmlns:p14="http://schemas.microsoft.com/office/powerpoint/2010/main" val="28361695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 for Designing PCBs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Create/acquire a library of components</a:t>
            </a:r>
          </a:p>
          <a:p>
            <a:r>
              <a:rPr lang="en-US" dirty="0"/>
              <a:t>Assemble your schematic</a:t>
            </a:r>
          </a:p>
          <a:p>
            <a:r>
              <a:rPr lang="en-US" dirty="0"/>
              <a:t>Lay out the board</a:t>
            </a:r>
          </a:p>
          <a:p>
            <a:r>
              <a:rPr lang="en-US" dirty="0"/>
              <a:t>Perform design checks</a:t>
            </a:r>
          </a:p>
          <a:p>
            <a:r>
              <a:rPr lang="en-US" dirty="0"/>
              <a:t>Generate CAM files</a:t>
            </a:r>
          </a:p>
          <a:p>
            <a:r>
              <a:rPr lang="en-US" dirty="0"/>
              <a:t>Check everything carefully</a:t>
            </a:r>
          </a:p>
          <a:p>
            <a:r>
              <a:rPr lang="en-US" dirty="0"/>
              <a:t>Submit for manufacturing</a:t>
            </a:r>
          </a:p>
        </p:txBody>
      </p:sp>
    </p:spTree>
    <p:extLst>
      <p:ext uri="{BB962C8B-B14F-4D97-AF65-F5344CB8AC3E}">
        <p14:creationId xmlns:p14="http://schemas.microsoft.com/office/powerpoint/2010/main" val="4244831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62029-0152-BA43-855E-B73891878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PCB Libraries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E47A50-A86F-504A-8C1E-431E18BF09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241778"/>
            <a:ext cx="10972800" cy="4583289"/>
          </a:xfrm>
        </p:spPr>
        <p:txBody>
          <a:bodyPr>
            <a:noAutofit/>
          </a:bodyPr>
          <a:lstStyle/>
          <a:p>
            <a:r>
              <a:rPr lang="en-US" sz="2800" dirty="0"/>
              <a:t>PCB Libraries tell the PCB design software about physical components</a:t>
            </a:r>
          </a:p>
          <a:p>
            <a:r>
              <a:rPr lang="en-US" sz="2800" dirty="0"/>
              <a:t>Engineering data</a:t>
            </a:r>
          </a:p>
          <a:p>
            <a:pPr lvl="1"/>
            <a:r>
              <a:rPr lang="en-US" sz="2400" dirty="0"/>
              <a:t>What kind of component is it?</a:t>
            </a:r>
          </a:p>
          <a:p>
            <a:pPr lvl="1"/>
            <a:r>
              <a:rPr lang="en-US" sz="2400" dirty="0"/>
              <a:t>What electrical connections does it have?</a:t>
            </a:r>
          </a:p>
          <a:p>
            <a:pPr lvl="1"/>
            <a:r>
              <a:rPr lang="en-US" sz="2400" dirty="0"/>
              <a:t>How will it connect to the PCB?</a:t>
            </a:r>
          </a:p>
          <a:p>
            <a:pPr lvl="1"/>
            <a:r>
              <a:rPr lang="en-US" sz="2400" dirty="0"/>
              <a:t>How should it appear on the PCB?</a:t>
            </a:r>
          </a:p>
          <a:p>
            <a:r>
              <a:rPr lang="en-US" sz="2800" dirty="0"/>
              <a:t>Manufacturing data</a:t>
            </a:r>
          </a:p>
          <a:p>
            <a:pPr lvl="1"/>
            <a:r>
              <a:rPr lang="en-US" sz="2400" dirty="0"/>
              <a:t>What is the part number?</a:t>
            </a:r>
          </a:p>
          <a:p>
            <a:pPr lvl="1"/>
            <a:r>
              <a:rPr lang="en-US" sz="2400" dirty="0"/>
              <a:t>Where can I purchase it?</a:t>
            </a:r>
          </a:p>
          <a:p>
            <a:pPr lvl="1"/>
            <a:r>
              <a:rPr lang="en-US" sz="2400" dirty="0"/>
              <a:t>…</a:t>
            </a:r>
          </a:p>
          <a:p>
            <a:pPr lvl="1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309291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D041F6E-6560-3548-8B22-1BC658F406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/>
          <a:lstStyle/>
          <a:p>
            <a:r>
              <a:rPr lang="en-US" dirty="0"/>
              <a:t>PCB Overview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D7D203C-DD70-D244-BCBF-35C66AE74F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524000"/>
            <a:ext cx="9066835" cy="4602164"/>
          </a:xfrm>
        </p:spPr>
        <p:txBody>
          <a:bodyPr>
            <a:noAutofit/>
          </a:bodyPr>
          <a:lstStyle/>
          <a:p>
            <a:r>
              <a:rPr lang="en-US" sz="2000" dirty="0"/>
              <a:t>PCBs provide electrical connectivity</a:t>
            </a:r>
          </a:p>
          <a:p>
            <a:pPr lvl="1"/>
            <a:r>
              <a:rPr lang="en-US" sz="1800" dirty="0"/>
              <a:t>Compact</a:t>
            </a:r>
          </a:p>
          <a:p>
            <a:pPr lvl="1"/>
            <a:r>
              <a:rPr lang="en-US" sz="1800" dirty="0"/>
              <a:t>Mass-manufacturable</a:t>
            </a:r>
          </a:p>
          <a:p>
            <a:pPr lvl="1"/>
            <a:r>
              <a:rPr lang="en-US" sz="1800" dirty="0"/>
              <a:t>Durable</a:t>
            </a:r>
          </a:p>
          <a:p>
            <a:pPr lvl="1"/>
            <a:r>
              <a:rPr lang="en-US" sz="1800" dirty="0"/>
              <a:t>Reliable</a:t>
            </a:r>
          </a:p>
          <a:p>
            <a:r>
              <a:rPr lang="en-US" sz="2000" dirty="0"/>
              <a:t>They comprise (usually) copper wires embedded in a composite matrix</a:t>
            </a:r>
          </a:p>
          <a:p>
            <a:r>
              <a:rPr lang="en-US" sz="2000" dirty="0"/>
              <a:t>Electrical components are soldered to one or both surfaces.</a:t>
            </a:r>
          </a:p>
          <a:p>
            <a:r>
              <a:rPr lang="en-US" sz="2000" dirty="0"/>
              <a:t>They are everywhere!</a:t>
            </a:r>
          </a:p>
          <a:p>
            <a:pPr lvl="1"/>
            <a:r>
              <a:rPr lang="en-US" sz="1800" dirty="0"/>
              <a:t>Many PCBs are easy to design and manufacture.</a:t>
            </a:r>
          </a:p>
          <a:p>
            <a:pPr lvl="1"/>
            <a:r>
              <a:rPr lang="en-US" sz="1800" dirty="0"/>
              <a:t>The board is ~$2 of that</a:t>
            </a:r>
          </a:p>
          <a:p>
            <a:pPr lvl="1"/>
            <a:r>
              <a:rPr lang="en-US" sz="1800" dirty="0"/>
              <a:t>The FCB cost $50 fully assembled in lots of 25</a:t>
            </a:r>
          </a:p>
          <a:p>
            <a:r>
              <a:rPr lang="en-US" sz="2000" dirty="0"/>
              <a:t>There’s no upper limit on cost or sophistication	</a:t>
            </a: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95892C23-D269-1F49-8539-2A9776676D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5671" y="166502"/>
            <a:ext cx="4116729" cy="3087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57835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AF36F3-406A-CD4C-A845-E8FB57BA5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Simple LED</a:t>
            </a:r>
          </a:p>
        </p:txBody>
      </p:sp>
      <p:graphicFrame>
        <p:nvGraphicFramePr>
          <p:cNvPr id="23" name="Table 23">
            <a:extLst>
              <a:ext uri="{FF2B5EF4-FFF2-40B4-BE49-F238E27FC236}">
                <a16:creationId xmlns:a16="http://schemas.microsoft.com/office/drawing/2014/main" id="{D2861DFE-C43D-E64D-B071-44A82520C71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76867547"/>
              </p:ext>
            </p:extLst>
          </p:nvPr>
        </p:nvGraphicFramePr>
        <p:xfrm>
          <a:off x="7189893" y="4248607"/>
          <a:ext cx="2366272" cy="10921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3136">
                  <a:extLst>
                    <a:ext uri="{9D8B030D-6E8A-4147-A177-3AD203B41FA5}">
                      <a16:colId xmlns:a16="http://schemas.microsoft.com/office/drawing/2014/main" val="1454862137"/>
                    </a:ext>
                  </a:extLst>
                </a:gridCol>
                <a:gridCol w="1183136">
                  <a:extLst>
                    <a:ext uri="{9D8B030D-6E8A-4147-A177-3AD203B41FA5}">
                      <a16:colId xmlns:a16="http://schemas.microsoft.com/office/drawing/2014/main" val="4014630693"/>
                    </a:ext>
                  </a:extLst>
                </a:gridCol>
              </a:tblGrid>
              <a:tr h="364066">
                <a:tc>
                  <a:txBody>
                    <a:bodyPr/>
                    <a:lstStyle/>
                    <a:p>
                      <a:r>
                        <a:rPr lang="en-US" sz="1200" dirty="0"/>
                        <a:t>Attribute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4615586"/>
                  </a:ext>
                </a:extLst>
              </a:tr>
              <a:tr h="364066">
                <a:tc>
                  <a:txBody>
                    <a:bodyPr/>
                    <a:lstStyle/>
                    <a:p>
                      <a:r>
                        <a:rPr lang="en-US" sz="1200" dirty="0"/>
                        <a:t>Part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XAU252ae-22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9730626"/>
                  </a:ext>
                </a:extLst>
              </a:tr>
              <a:tr h="364066">
                <a:tc>
                  <a:txBody>
                    <a:bodyPr/>
                    <a:lstStyle/>
                    <a:p>
                      <a:r>
                        <a:rPr lang="en-US" sz="1200" dirty="0"/>
                        <a:t>Manufacture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LED Inc.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3955860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0E0B1B07-928D-5F4F-B8B0-8E3B2A9E63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830819" y="3582284"/>
            <a:ext cx="1524000" cy="21717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A3E2452-F855-9A4E-AF43-99F4CB7CDA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5296" y="3695462"/>
            <a:ext cx="1432686" cy="1416708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77510423-FD9B-E345-8C7E-8206282F87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9053" y="637190"/>
            <a:ext cx="2281881" cy="2281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DE8A5C8-E672-4C45-BE3C-C0C2C7EE84D7}"/>
              </a:ext>
            </a:extLst>
          </p:cNvPr>
          <p:cNvSpPr txBox="1"/>
          <p:nvPr/>
        </p:nvSpPr>
        <p:spPr>
          <a:xfrm>
            <a:off x="3986156" y="2363240"/>
            <a:ext cx="1764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physical Part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68840F-87AF-C44E-A820-51AAEC2A74C3}"/>
              </a:ext>
            </a:extLst>
          </p:cNvPr>
          <p:cNvSpPr txBox="1"/>
          <p:nvPr/>
        </p:nvSpPr>
        <p:spPr>
          <a:xfrm>
            <a:off x="316304" y="5231528"/>
            <a:ext cx="1886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Schematic Symbol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0475D0-A1E9-0E45-AF29-90DC3279CC21}"/>
              </a:ext>
            </a:extLst>
          </p:cNvPr>
          <p:cNvSpPr txBox="1"/>
          <p:nvPr/>
        </p:nvSpPr>
        <p:spPr>
          <a:xfrm>
            <a:off x="3986156" y="5282896"/>
            <a:ext cx="16798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PCB “Footprint”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F25C898-6656-D145-A416-9DC35C24C7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7611029" y="697688"/>
            <a:ext cx="1524000" cy="21717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36FB811-467D-3749-8DDF-81C0B152A6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6686" y="2812626"/>
            <a:ext cx="1432686" cy="1416708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B94F5B5-A6B6-A54F-A442-F0E56EED5ECE}"/>
              </a:ext>
            </a:extLst>
          </p:cNvPr>
          <p:cNvCxnSpPr>
            <a:cxnSpLocks/>
          </p:cNvCxnSpPr>
          <p:nvPr/>
        </p:nvCxnSpPr>
        <p:spPr>
          <a:xfrm flipV="1">
            <a:off x="8695016" y="1494345"/>
            <a:ext cx="248356" cy="2011761"/>
          </a:xfrm>
          <a:prstGeom prst="line">
            <a:avLst/>
          </a:prstGeom>
          <a:ln w="38100">
            <a:solidFill>
              <a:srgbClr val="FF0000"/>
            </a:solidFill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D80E66A-CA55-0F40-B342-945AC60E1B47}"/>
              </a:ext>
            </a:extLst>
          </p:cNvPr>
          <p:cNvCxnSpPr>
            <a:cxnSpLocks/>
          </p:cNvCxnSpPr>
          <p:nvPr/>
        </p:nvCxnSpPr>
        <p:spPr>
          <a:xfrm flipH="1" flipV="1">
            <a:off x="7656686" y="1494345"/>
            <a:ext cx="372286" cy="2011761"/>
          </a:xfrm>
          <a:prstGeom prst="line">
            <a:avLst/>
          </a:prstGeom>
          <a:ln w="38100">
            <a:solidFill>
              <a:srgbClr val="FF0000"/>
            </a:solidFill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FB8B0DBF-8C4E-B143-88DA-13147B48013E}"/>
              </a:ext>
            </a:extLst>
          </p:cNvPr>
          <p:cNvSpPr txBox="1"/>
          <p:nvPr/>
        </p:nvSpPr>
        <p:spPr>
          <a:xfrm>
            <a:off x="7756380" y="5467562"/>
            <a:ext cx="1186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“Device”</a:t>
            </a:r>
          </a:p>
        </p:txBody>
      </p:sp>
    </p:spTree>
    <p:extLst>
      <p:ext uri="{BB962C8B-B14F-4D97-AF65-F5344CB8AC3E}">
        <p14:creationId xmlns:p14="http://schemas.microsoft.com/office/powerpoint/2010/main" val="11868099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PCB Library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 flipV="1">
            <a:off x="501414" y="2841286"/>
            <a:ext cx="1143000" cy="16287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4725048" y="2431920"/>
            <a:ext cx="700599" cy="152714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3601" y="3687947"/>
            <a:ext cx="2243492" cy="107845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05279" y="4908550"/>
            <a:ext cx="2140136" cy="11276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38089" y="1562240"/>
            <a:ext cx="1074515" cy="1062531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97993" y="6109382"/>
            <a:ext cx="16893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One Symbol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005280" y="6109382"/>
            <a:ext cx="20865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Many Packages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11544AF-A432-2649-B3AA-4BE2CE209D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58006" y="1107404"/>
            <a:ext cx="2324100" cy="47879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38B3EA1-3862-D442-AC38-DA903F5B4DC4}"/>
              </a:ext>
            </a:extLst>
          </p:cNvPr>
          <p:cNvSpPr txBox="1"/>
          <p:nvPr/>
        </p:nvSpPr>
        <p:spPr>
          <a:xfrm>
            <a:off x="7358007" y="6109381"/>
            <a:ext cx="15894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Many Parts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6BF571F-2F71-7345-A511-8F94D0C0FCF9}"/>
              </a:ext>
            </a:extLst>
          </p:cNvPr>
          <p:cNvCxnSpPr>
            <a:cxnSpLocks/>
          </p:cNvCxnSpPr>
          <p:nvPr/>
        </p:nvCxnSpPr>
        <p:spPr>
          <a:xfrm flipH="1">
            <a:off x="6091812" y="1107404"/>
            <a:ext cx="1266194" cy="259684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C14E7B4-B0FC-7643-806C-769F99F3546E}"/>
              </a:ext>
            </a:extLst>
          </p:cNvPr>
          <p:cNvCxnSpPr>
            <a:cxnSpLocks/>
          </p:cNvCxnSpPr>
          <p:nvPr/>
        </p:nvCxnSpPr>
        <p:spPr>
          <a:xfrm flipH="1" flipV="1">
            <a:off x="6118614" y="4766398"/>
            <a:ext cx="1239392" cy="112890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290" name="Picture 2">
            <a:extLst>
              <a:ext uri="{FF2B5EF4-FFF2-40B4-BE49-F238E27FC236}">
                <a16:creationId xmlns:a16="http://schemas.microsoft.com/office/drawing/2014/main" id="{42F92C5A-7DCA-7842-871C-03DA3B4496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065" y="1051142"/>
            <a:ext cx="1399492" cy="1399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>
            <a:extLst>
              <a:ext uri="{FF2B5EF4-FFF2-40B4-BE49-F238E27FC236}">
                <a16:creationId xmlns:a16="http://schemas.microsoft.com/office/drawing/2014/main" id="{5178CD36-E9E3-6144-925B-9E217D0FFE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5777" y="5330851"/>
            <a:ext cx="1527149" cy="1527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4" name="Picture 6" descr="Pin on Cool LED">
            <a:extLst>
              <a:ext uri="{FF2B5EF4-FFF2-40B4-BE49-F238E27FC236}">
                <a16:creationId xmlns:a16="http://schemas.microsoft.com/office/drawing/2014/main" id="{E321D42E-2269-F04A-ADCA-8EA35D398E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661826" y="2913171"/>
            <a:ext cx="3064933" cy="1780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4338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Library</a:t>
            </a:r>
          </a:p>
        </p:txBody>
      </p:sp>
      <p:pic>
        <p:nvPicPr>
          <p:cNvPr id="6" name="Picture 5" descr="64-QFN_sml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9894" y="1600553"/>
            <a:ext cx="1905000" cy="1905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8482" y="4160398"/>
            <a:ext cx="1927071" cy="194071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2801" y="2049419"/>
            <a:ext cx="2680781" cy="4051697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 flipV="1">
            <a:off x="4819196" y="2216106"/>
            <a:ext cx="2040731" cy="238125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4819196" y="2330405"/>
            <a:ext cx="2040731" cy="238125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4819196" y="3382919"/>
            <a:ext cx="2040731" cy="153590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4819196" y="4073482"/>
            <a:ext cx="2040731" cy="113109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3585708" y="3049544"/>
            <a:ext cx="3274219" cy="120253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V="1">
            <a:off x="4819196" y="4259220"/>
            <a:ext cx="2040731" cy="113109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V="1">
            <a:off x="4819196" y="4416382"/>
            <a:ext cx="2040731" cy="113109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V="1">
            <a:off x="4819196" y="4530682"/>
            <a:ext cx="2040731" cy="113109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4097676" y="4711658"/>
            <a:ext cx="2665126" cy="133826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4256030" y="5204575"/>
            <a:ext cx="2603897" cy="84534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V="1">
            <a:off x="3366631" y="4918825"/>
            <a:ext cx="3396170" cy="113109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V="1">
            <a:off x="3573801" y="5096227"/>
            <a:ext cx="3286125" cy="92987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V="1">
            <a:off x="3835188" y="5390313"/>
            <a:ext cx="3024739" cy="64769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V="1">
            <a:off x="2963649" y="4895011"/>
            <a:ext cx="3799152" cy="38814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flipV="1">
            <a:off x="2963650" y="3632950"/>
            <a:ext cx="6348964" cy="183951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V="1">
            <a:off x="2963650" y="3871076"/>
            <a:ext cx="6348964" cy="181213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V="1">
            <a:off x="2963650" y="2573295"/>
            <a:ext cx="6348964" cy="232171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V="1">
            <a:off x="2975006" y="2216106"/>
            <a:ext cx="6337609" cy="238125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V="1">
            <a:off x="2963650" y="2823324"/>
            <a:ext cx="6348964" cy="227290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3478523" y="6192793"/>
            <a:ext cx="75366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Package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7640950" y="6168593"/>
            <a:ext cx="70192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Symbol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4957279" y="6101114"/>
            <a:ext cx="158004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Device Pin Mapping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3223054" y="3244418"/>
            <a:ext cx="107452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Physical part</a:t>
            </a:r>
          </a:p>
        </p:txBody>
      </p:sp>
    </p:spTree>
    <p:extLst>
      <p:ext uri="{BB962C8B-B14F-4D97-AF65-F5344CB8AC3E}">
        <p14:creationId xmlns:p14="http://schemas.microsoft.com/office/powerpoint/2010/main" val="20484935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9F04E7-391A-6A47-8CA0-AF72A9678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/>
          <a:lstStyle/>
          <a:p>
            <a:r>
              <a:rPr lang="en-US" dirty="0"/>
              <a:t>Schematics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ACC297-1978-244E-A135-0322754289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524000"/>
            <a:ext cx="5257800" cy="5257800"/>
          </a:xfrm>
        </p:spPr>
        <p:txBody>
          <a:bodyPr>
            <a:noAutofit/>
          </a:bodyPr>
          <a:lstStyle/>
          <a:p>
            <a:r>
              <a:rPr lang="en-US" sz="2800" dirty="0"/>
              <a:t>Schematics define the electrical connections between parts</a:t>
            </a:r>
          </a:p>
          <a:p>
            <a:r>
              <a:rPr lang="en-US" sz="2800" dirty="0"/>
              <a:t>It abstracts away everything mechanical about the design</a:t>
            </a:r>
          </a:p>
          <a:p>
            <a:pPr lvl="1"/>
            <a:r>
              <a:rPr lang="en-US" sz="2400" dirty="0"/>
              <a:t>e.g., all resistors look the same</a:t>
            </a:r>
          </a:p>
          <a:p>
            <a:pPr lvl="1"/>
            <a:r>
              <a:rPr lang="en-US" sz="2400" dirty="0"/>
              <a:t>Size is not important</a:t>
            </a:r>
          </a:p>
          <a:p>
            <a:pPr lvl="1"/>
            <a:r>
              <a:rPr lang="en-US" sz="2400" dirty="0"/>
              <a:t>Location is not important</a:t>
            </a:r>
          </a:p>
          <a:p>
            <a:r>
              <a:rPr lang="en-US" sz="2800" dirty="0"/>
              <a:t>Schematic priorities</a:t>
            </a:r>
          </a:p>
          <a:p>
            <a:pPr lvl="1"/>
            <a:r>
              <a:rPr lang="en-US" sz="2400" dirty="0"/>
              <a:t>Correctness, readability, clarity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AB71BA1-6703-3641-AA0C-7774CAC6636D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 rotWithShape="1">
          <a:blip r:embed="rId2"/>
          <a:srcRect r="28126"/>
          <a:stretch/>
        </p:blipFill>
        <p:spPr>
          <a:xfrm>
            <a:off x="6324602" y="1353274"/>
            <a:ext cx="3769272" cy="3822752"/>
          </a:xfrm>
        </p:spPr>
      </p:pic>
      <p:pic>
        <p:nvPicPr>
          <p:cNvPr id="5" name="Content Placeholder 6">
            <a:extLst>
              <a:ext uri="{FF2B5EF4-FFF2-40B4-BE49-F238E27FC236}">
                <a16:creationId xmlns:a16="http://schemas.microsoft.com/office/drawing/2014/main" id="{D9D3D4AF-C605-5748-B45E-F5ACE79DAC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8126"/>
          <a:stretch/>
        </p:blipFill>
        <p:spPr>
          <a:xfrm>
            <a:off x="5513494" y="57874"/>
            <a:ext cx="4974798" cy="5045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9061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173841-EED5-7047-B283-22B4E2340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PCB Layout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259A9AC-0FD3-E74E-9C62-88D014C7D2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524000"/>
            <a:ext cx="5486400" cy="5257800"/>
          </a:xfrm>
        </p:spPr>
        <p:txBody>
          <a:bodyPr>
            <a:normAutofit/>
          </a:bodyPr>
          <a:lstStyle/>
          <a:p>
            <a:r>
              <a:rPr lang="en-US" sz="2800" dirty="0"/>
              <a:t>The layout maps the schematic to a physical thing</a:t>
            </a:r>
          </a:p>
          <a:p>
            <a:pPr lvl="1"/>
            <a:r>
              <a:rPr lang="en-US" sz="2400" dirty="0"/>
              <a:t>Symbols -&gt; Footprints</a:t>
            </a:r>
          </a:p>
          <a:p>
            <a:pPr lvl="1"/>
            <a:r>
              <a:rPr lang="en-US" sz="2400" dirty="0"/>
              <a:t>Wires -&gt; copper traces</a:t>
            </a:r>
          </a:p>
          <a:p>
            <a:r>
              <a:rPr lang="en-US" sz="2800" dirty="0"/>
              <a:t>The size, shape, and location matter</a:t>
            </a:r>
          </a:p>
          <a:p>
            <a:r>
              <a:rPr lang="en-US" sz="2800" dirty="0"/>
              <a:t>Layout priorities</a:t>
            </a:r>
          </a:p>
          <a:p>
            <a:pPr lvl="1"/>
            <a:r>
              <a:rPr lang="en-US" sz="2400" dirty="0"/>
              <a:t>Correctness (electrical + mechanical)</a:t>
            </a:r>
          </a:p>
          <a:p>
            <a:pPr lvl="1"/>
            <a:r>
              <a:rPr lang="en-US" sz="2400" dirty="0"/>
              <a:t>Manufacturability</a:t>
            </a:r>
          </a:p>
          <a:p>
            <a:pPr lvl="1"/>
            <a:r>
              <a:rPr lang="en-US" sz="2400" dirty="0"/>
              <a:t>Tidiness</a:t>
            </a:r>
          </a:p>
          <a:p>
            <a:pPr lvl="1"/>
            <a:r>
              <a:rPr lang="en-US" sz="2400" dirty="0"/>
              <a:t>Readability</a:t>
            </a:r>
          </a:p>
          <a:p>
            <a:endParaRPr lang="en-US" sz="2800" dirty="0"/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1AF894A0-BA3A-B540-AF30-C32143EB3580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/>
          <a:stretch>
            <a:fillRect/>
          </a:stretch>
        </p:blipFill>
        <p:spPr>
          <a:xfrm>
            <a:off x="6324602" y="237067"/>
            <a:ext cx="3916741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4334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173841-EED5-7047-B283-22B4E2340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Schematic vs. Board</a:t>
            </a:r>
          </a:p>
        </p:txBody>
      </p:sp>
      <p:sp>
        <p:nvSpPr>
          <p:cNvPr id="32" name="Content Placeholder 31">
            <a:extLst>
              <a:ext uri="{FF2B5EF4-FFF2-40B4-BE49-F238E27FC236}">
                <a16:creationId xmlns:a16="http://schemas.microsoft.com/office/drawing/2014/main" id="{1D9B473E-C37D-4B4E-89CF-0332774FE2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A92AEE0-19BA-E14C-A7BB-E96BEE16E91C}"/>
              </a:ext>
            </a:extLst>
          </p:cNvPr>
          <p:cNvGrpSpPr/>
          <p:nvPr/>
        </p:nvGrpSpPr>
        <p:grpSpPr>
          <a:xfrm>
            <a:off x="1538675" y="1353274"/>
            <a:ext cx="8052907" cy="4769803"/>
            <a:chOff x="1618035" y="1108030"/>
            <a:chExt cx="9380706" cy="5556269"/>
          </a:xfrm>
        </p:grpSpPr>
        <p:pic>
          <p:nvPicPr>
            <p:cNvPr id="42" name="Content Placeholder 3">
              <a:extLst>
                <a:ext uri="{FF2B5EF4-FFF2-40B4-BE49-F238E27FC236}">
                  <a16:creationId xmlns:a16="http://schemas.microsoft.com/office/drawing/2014/main" id="{14398FB6-9665-5F48-8C0E-209CCB0472A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18035" y="1108030"/>
              <a:ext cx="4078789" cy="5475332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F32E4207-8823-524D-B860-7CB7A7480A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29015"/>
            <a:stretch/>
          </p:blipFill>
          <p:spPr>
            <a:xfrm>
              <a:off x="5810655" y="1336701"/>
              <a:ext cx="5188086" cy="5327598"/>
            </a:xfrm>
            <a:prstGeom prst="rect">
              <a:avLst/>
            </a:prstGeom>
          </p:spPr>
        </p:pic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26E8C933-FF9E-1145-A93C-497DCB40F209}"/>
                </a:ext>
              </a:extLst>
            </p:cNvPr>
            <p:cNvCxnSpPr>
              <a:cxnSpLocks/>
            </p:cNvCxnSpPr>
            <p:nvPr/>
          </p:nvCxnSpPr>
          <p:spPr>
            <a:xfrm>
              <a:off x="3472546" y="2551039"/>
              <a:ext cx="5716279" cy="735423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1105B3CD-E5AD-7D48-ACDB-3A4FC973A3A9}"/>
                </a:ext>
              </a:extLst>
            </p:cNvPr>
            <p:cNvCxnSpPr>
              <a:cxnSpLocks/>
            </p:cNvCxnSpPr>
            <p:nvPr/>
          </p:nvCxnSpPr>
          <p:spPr>
            <a:xfrm>
              <a:off x="4116593" y="4238513"/>
              <a:ext cx="3485478" cy="296572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0B66FC78-A3FC-8D46-915D-1AD8200F8E1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86518" y="3280441"/>
              <a:ext cx="6481482" cy="208803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8A7F99CE-DE5A-7749-8F98-209B035143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16594" y="3845696"/>
              <a:ext cx="6196405" cy="121577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0BBE19DB-DE63-B44E-B2E6-636E977CFAF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25384" y="3845696"/>
              <a:ext cx="5394960" cy="125880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1E7E917C-16C4-DF42-9561-A213FEA5BF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88716" y="3646842"/>
              <a:ext cx="6379285" cy="1740142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55360BF1-C890-AB42-9CE2-940B682B9F1D}"/>
                </a:ext>
              </a:extLst>
            </p:cNvPr>
            <p:cNvCxnSpPr>
              <a:cxnSpLocks/>
            </p:cNvCxnSpPr>
            <p:nvPr/>
          </p:nvCxnSpPr>
          <p:spPr>
            <a:xfrm>
              <a:off x="4918038" y="4276166"/>
              <a:ext cx="4953896" cy="546236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9F9256CB-7958-CB45-90E6-D000FBD996D7}"/>
                </a:ext>
              </a:extLst>
            </p:cNvPr>
            <p:cNvCxnSpPr>
              <a:cxnSpLocks/>
            </p:cNvCxnSpPr>
            <p:nvPr/>
          </p:nvCxnSpPr>
          <p:spPr>
            <a:xfrm>
              <a:off x="3202194" y="4184726"/>
              <a:ext cx="6158753" cy="418265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3F336605-B003-BE4C-BDE7-5AA1BE30F8DF}"/>
                </a:ext>
              </a:extLst>
            </p:cNvPr>
            <p:cNvCxnSpPr>
              <a:cxnSpLocks/>
            </p:cNvCxnSpPr>
            <p:nvPr/>
          </p:nvCxnSpPr>
          <p:spPr>
            <a:xfrm>
              <a:off x="2809539" y="4475100"/>
              <a:ext cx="6718150" cy="347302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1A90B131-D26A-764C-8DC7-B9092186A6E3}"/>
                </a:ext>
              </a:extLst>
            </p:cNvPr>
            <p:cNvCxnSpPr>
              <a:cxnSpLocks/>
            </p:cNvCxnSpPr>
            <p:nvPr/>
          </p:nvCxnSpPr>
          <p:spPr>
            <a:xfrm>
              <a:off x="2809540" y="3849628"/>
              <a:ext cx="6379285" cy="972775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DA11153-EC41-F044-9DA7-530098AE7046}"/>
                </a:ext>
              </a:extLst>
            </p:cNvPr>
            <p:cNvCxnSpPr>
              <a:cxnSpLocks/>
            </p:cNvCxnSpPr>
            <p:nvPr/>
          </p:nvCxnSpPr>
          <p:spPr>
            <a:xfrm>
              <a:off x="4744085" y="2551038"/>
              <a:ext cx="4347920" cy="22921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F48C0044-DBF0-EB45-9DB4-246BD6E8013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14395" y="2390709"/>
              <a:ext cx="3684494" cy="895752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94EECF65-52DC-214E-B3C2-FFA17D0737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24302" y="2369529"/>
              <a:ext cx="2798562" cy="916933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3C1590F-2430-1D4B-B184-C4AA80E8E7FC}"/>
                </a:ext>
              </a:extLst>
            </p:cNvPr>
            <p:cNvCxnSpPr>
              <a:cxnSpLocks/>
            </p:cNvCxnSpPr>
            <p:nvPr/>
          </p:nvCxnSpPr>
          <p:spPr>
            <a:xfrm>
              <a:off x="4424303" y="2088667"/>
              <a:ext cx="2370945" cy="257362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12B420C9-D3D6-034E-B1B4-CA666A873C23}"/>
                </a:ext>
              </a:extLst>
            </p:cNvPr>
            <p:cNvCxnSpPr>
              <a:cxnSpLocks/>
            </p:cNvCxnSpPr>
            <p:nvPr/>
          </p:nvCxnSpPr>
          <p:spPr>
            <a:xfrm>
              <a:off x="4116594" y="2109042"/>
              <a:ext cx="2214091" cy="25816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7D83D39-6B42-4242-BAC0-14DCCE8B3DB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16594" y="1987873"/>
              <a:ext cx="2214091" cy="588182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26F40DAD-D0D8-9E40-935D-94C28F9C3ED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12459" y="1997152"/>
              <a:ext cx="2399919" cy="57912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69FE8DD4-B4C1-9940-AB0B-BAC2E26460F1}"/>
                </a:ext>
              </a:extLst>
            </p:cNvPr>
            <p:cNvCxnSpPr>
              <a:cxnSpLocks/>
            </p:cNvCxnSpPr>
            <p:nvPr/>
          </p:nvCxnSpPr>
          <p:spPr>
            <a:xfrm>
              <a:off x="3202194" y="4801925"/>
              <a:ext cx="7039469" cy="58131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042083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Designing with Layers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353273"/>
            <a:ext cx="10972800" cy="4957215"/>
          </a:xfrm>
        </p:spPr>
        <p:txBody>
          <a:bodyPr/>
          <a:lstStyle/>
          <a:p>
            <a:r>
              <a:rPr lang="en-US" dirty="0"/>
              <a:t>Eagle (and other board design tools) use layers to specify different types of information about a design. </a:t>
            </a:r>
          </a:p>
          <a:p>
            <a:pPr lvl="1"/>
            <a:r>
              <a:rPr lang="en-US" dirty="0"/>
              <a:t>Where wires should go on each physical layer</a:t>
            </a:r>
          </a:p>
          <a:p>
            <a:pPr lvl="1"/>
            <a:r>
              <a:rPr lang="en-US" dirty="0"/>
              <a:t>Where wires should not go on each physical layer</a:t>
            </a:r>
          </a:p>
          <a:p>
            <a:pPr lvl="1"/>
            <a:r>
              <a:rPr lang="en-US" dirty="0"/>
              <a:t>Documentation</a:t>
            </a:r>
          </a:p>
          <a:p>
            <a:pPr lvl="1"/>
            <a:r>
              <a:rPr lang="en-US" dirty="0"/>
              <a:t>Mechanical information</a:t>
            </a:r>
          </a:p>
          <a:p>
            <a:r>
              <a:rPr lang="en-US" dirty="0"/>
              <a:t>Eagle defines 52(!) layers by default</a:t>
            </a:r>
          </a:p>
          <a:p>
            <a:r>
              <a:rPr lang="en-US" dirty="0"/>
              <a:t>‘t’ prefix means top.</a:t>
            </a:r>
          </a:p>
          <a:p>
            <a:r>
              <a:rPr lang="en-US" dirty="0"/>
              <a:t>‘b’ prefix means bottom (displayed mirrored)</a:t>
            </a:r>
          </a:p>
        </p:txBody>
      </p:sp>
    </p:spTree>
    <p:extLst>
      <p:ext uri="{BB962C8B-B14F-4D97-AF65-F5344CB8AC3E}">
        <p14:creationId xmlns:p14="http://schemas.microsoft.com/office/powerpoint/2010/main" val="23849670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Eagle Layers</a:t>
            </a:r>
          </a:p>
        </p:txBody>
      </p:sp>
      <p:graphicFrame>
        <p:nvGraphicFramePr>
          <p:cNvPr id="5" name="Content Placeholder 11">
            <a:extLst>
              <a:ext uri="{FF2B5EF4-FFF2-40B4-BE49-F238E27FC236}">
                <a16:creationId xmlns:a16="http://schemas.microsoft.com/office/drawing/2014/main" id="{C573881C-D2FA-5D40-AA54-16463D3FD02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81290432"/>
              </p:ext>
            </p:extLst>
          </p:nvPr>
        </p:nvGraphicFramePr>
        <p:xfrm>
          <a:off x="2068286" y="1175657"/>
          <a:ext cx="8474990" cy="5474380"/>
        </p:xfrm>
        <a:graphic>
          <a:graphicData uri="http://schemas.openxmlformats.org/drawingml/2006/table">
            <a:tbl>
              <a:tblPr/>
              <a:tblGrid>
                <a:gridCol w="7483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514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07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094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3555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65657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899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3235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7219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Top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Tracks, top side    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27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tValues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Component VALUE, top side   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219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Route2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Inner layer     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28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bValues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Component VALUE, bottom side   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219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Route3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Inner layer     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29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tStop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Solder stop mask, top side (gen. autom.)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Design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F1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Route4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Inner layer     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30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bStop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Solder stop mask, bottom side (gen. Autom.)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Documentation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C0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587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Route5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Inner layer     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31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tCream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Solder cream, top side   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Tool guidance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7DE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219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Route6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Inner layer     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32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bCream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Solder cream, bottom side   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219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Route7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Inner layer     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33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tFinish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Finish, top side    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219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Route8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Inner layer     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34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bFinish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Finish, bottom side    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219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Route9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Inner layer     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35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tGlue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Glue mask, top side   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7219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Route10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Inner layer     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36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bGlue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Glue mask, bottom side   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7219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Route11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Inner layer     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37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tTest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Test and adjustment information, top side 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7219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Route12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Inner layer     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38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bTest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Test and adjustment inf., bottom side 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7219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Route13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Inner layer     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39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tKeepout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Restricted areas for components, top side 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7219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Route14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Inner layer     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40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bKeepout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Restricted areas for components, bottom s. 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7219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Route15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Inner layer     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41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tRestrict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Restricted areas for copper, top side 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7219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Bottom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Tracks, bottom side    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42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bRestrict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Restricted areas for copper, bottom side 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7219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Pads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Pads (through-hole)     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43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vRestrict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Restricted areas for vias   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7219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Vias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Vias (through all layers)   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44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Drills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Conducting through-holes     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7219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Unrouted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Airlines (rubber bands)    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45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Holes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Non-conducting holes     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7219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Dimension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Board outlines (circles for holes)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46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Milling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Milling      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7219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tPlace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Silk screen, top side   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47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Measures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Measures      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17219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bPlace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Silk screen, bottom side   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48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Document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Documentation      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17219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tOrigins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Origins, top side (generated autom.)  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49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Reference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Reference marks     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17219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bOrigins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Origins, bottom side (generated autom.)  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51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tDocu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Detailed top screen print   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17219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tNames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Service print, top side (component NAME) 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52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bDocu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Detailed bottom screen print   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  <a:tr h="17219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bNames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Service print, bottom s. (component NAME) 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126862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CCE0232-0D03-EB44-A043-9BFB0FBFD3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0661" y="485422"/>
            <a:ext cx="2096294" cy="27950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3672C51-F688-9F4E-8BD5-83B8B99949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5474" y="469839"/>
            <a:ext cx="2057163" cy="275033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09F659A-E273-0746-8D97-C819783646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3997" y="480686"/>
            <a:ext cx="2073934" cy="27671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CB8AF81-9505-7049-A1EC-D09C27B51E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6508" y="3930062"/>
            <a:ext cx="2062753" cy="27559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E17E263-6F95-8A45-9FAD-53181B7F26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54029" y="3931011"/>
            <a:ext cx="2057162" cy="276151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CD0AA5A-AFA7-6F4D-B7A8-CA02AF800B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02190" y="3924474"/>
            <a:ext cx="2062753" cy="276151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F80D74F-A857-1040-878A-A5ED3D9F8F36}"/>
              </a:ext>
            </a:extLst>
          </p:cNvPr>
          <p:cNvSpPr txBox="1"/>
          <p:nvPr/>
        </p:nvSpPr>
        <p:spPr>
          <a:xfrm>
            <a:off x="2683733" y="100507"/>
            <a:ext cx="1250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Top (metal)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A53047-B093-A441-889B-1CCBC270223A}"/>
              </a:ext>
            </a:extLst>
          </p:cNvPr>
          <p:cNvSpPr txBox="1"/>
          <p:nvPr/>
        </p:nvSpPr>
        <p:spPr>
          <a:xfrm>
            <a:off x="5044351" y="111354"/>
            <a:ext cx="1665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Bottom (Metal)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DF1F16-EC09-D441-986A-6D6C493DF797}"/>
              </a:ext>
            </a:extLst>
          </p:cNvPr>
          <p:cNvSpPr txBox="1"/>
          <p:nvPr/>
        </p:nvSpPr>
        <p:spPr>
          <a:xfrm>
            <a:off x="7202190" y="3570613"/>
            <a:ext cx="1872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Drills (pads + vias)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1D49E57-8C0E-5948-8900-63DEF668BF76}"/>
              </a:ext>
            </a:extLst>
          </p:cNvPr>
          <p:cNvSpPr txBox="1"/>
          <p:nvPr/>
        </p:nvSpPr>
        <p:spPr>
          <a:xfrm>
            <a:off x="4580285" y="3500642"/>
            <a:ext cx="25404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tNames</a:t>
            </a:r>
            <a:r>
              <a:rPr lang="en-US" dirty="0"/>
              <a:t> (top part names)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627EA97-E1F0-E44F-89EB-D748CC50D931}"/>
              </a:ext>
            </a:extLst>
          </p:cNvPr>
          <p:cNvSpPr txBox="1"/>
          <p:nvPr/>
        </p:nvSpPr>
        <p:spPr>
          <a:xfrm>
            <a:off x="2174709" y="3555142"/>
            <a:ext cx="2136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Pads (through-holes)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4C1F353-F3AB-1C4B-A03B-BAB353AD494E}"/>
              </a:ext>
            </a:extLst>
          </p:cNvPr>
          <p:cNvSpPr txBox="1"/>
          <p:nvPr/>
        </p:nvSpPr>
        <p:spPr>
          <a:xfrm>
            <a:off x="7291156" y="100507"/>
            <a:ext cx="2237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tPlace</a:t>
            </a:r>
            <a:r>
              <a:rPr lang="en-US" dirty="0"/>
              <a:t> (top silkscreen)</a:t>
            </a:r>
          </a:p>
        </p:txBody>
      </p:sp>
    </p:spTree>
    <p:extLst>
      <p:ext uri="{BB962C8B-B14F-4D97-AF65-F5344CB8AC3E}">
        <p14:creationId xmlns:p14="http://schemas.microsoft.com/office/powerpoint/2010/main" val="7097443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Useful Layer Commands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“display &lt;layer&gt;”  -- show the layer</a:t>
            </a:r>
          </a:p>
          <a:p>
            <a:r>
              <a:rPr lang="en-US" dirty="0"/>
              <a:t>“display -&lt;layer&gt;” – hide the layer</a:t>
            </a:r>
          </a:p>
          <a:p>
            <a:r>
              <a:rPr lang="en-US" dirty="0"/>
              <a:t>“display last” return to previous view</a:t>
            </a:r>
          </a:p>
          <a:p>
            <a:r>
              <a:rPr lang="en-US" dirty="0"/>
              <a:t>Click and hold the layer tool icon to get a list of present layers sets.  </a:t>
            </a:r>
          </a:p>
          <a:p>
            <a:pPr lvl="1"/>
            <a:r>
              <a:rPr lang="en-US" dirty="0"/>
              <a:t>Select “new…” to save the current view </a:t>
            </a:r>
          </a:p>
          <a:p>
            <a:pPr lvl="1"/>
            <a:r>
              <a:rPr lang="en-US" dirty="0"/>
              <a:t>Then “display foo” to switch to the view named “foo”</a:t>
            </a:r>
          </a:p>
        </p:txBody>
      </p:sp>
    </p:spTree>
    <p:extLst>
      <p:ext uri="{BB962C8B-B14F-4D97-AF65-F5344CB8AC3E}">
        <p14:creationId xmlns:p14="http://schemas.microsoft.com/office/powerpoint/2010/main" val="28739601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PCBs are Made of Layers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Silkscreen – documentation and labels</a:t>
            </a:r>
          </a:p>
          <a:p>
            <a:r>
              <a:rPr lang="en-US" dirty="0"/>
              <a:t>Metal – for making wires</a:t>
            </a:r>
          </a:p>
          <a:p>
            <a:r>
              <a:rPr lang="en-US" dirty="0"/>
              <a:t>Dielectric – insulation and mechanical structure</a:t>
            </a:r>
          </a:p>
          <a:p>
            <a:r>
              <a:rPr lang="en-US" dirty="0"/>
              <a:t>Solder mask – protective outer coating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22C3E62-3A51-B045-9A50-7A82FB8B873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1866570"/>
            <a:ext cx="4038600" cy="3993222"/>
          </a:xfrm>
          <a:prstGeom prst="rect">
            <a:avLst/>
          </a:prstGeom>
        </p:spPr>
      </p:pic>
      <p:pic>
        <p:nvPicPr>
          <p:cNvPr id="1030" name="Picture 6" descr="10 Layer PCB Cross Section [420x312] : ThingsCutInHalfPorn">
            <a:extLst>
              <a:ext uri="{FF2B5EF4-FFF2-40B4-BE49-F238E27FC236}">
                <a16:creationId xmlns:a16="http://schemas.microsoft.com/office/drawing/2014/main" id="{E794737A-74D0-6243-A40F-B93C12BA6E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07" r="499"/>
          <a:stretch/>
        </p:blipFill>
        <p:spPr bwMode="auto">
          <a:xfrm>
            <a:off x="4061361" y="5220171"/>
            <a:ext cx="2150424" cy="1601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35315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776F12-1C4E-1F49-9EE5-7CC6C5231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Manufacturing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E10E38-6EE6-4647-A73A-E5DD3D57AB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524000"/>
            <a:ext cx="5689600" cy="4602164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Eagle layers are partly Eagle-specific</a:t>
            </a:r>
          </a:p>
          <a:p>
            <a:pPr lvl="1"/>
            <a:r>
              <a:rPr lang="en-US" dirty="0"/>
              <a:t>Some are semantic</a:t>
            </a:r>
          </a:p>
          <a:p>
            <a:pPr lvl="1"/>
            <a:r>
              <a:rPr lang="en-US" dirty="0"/>
              <a:t>Some are documentary</a:t>
            </a:r>
          </a:p>
          <a:p>
            <a:pPr lvl="1"/>
            <a:r>
              <a:rPr lang="en-US" dirty="0"/>
              <a:t>Some correspond to physical layers</a:t>
            </a:r>
          </a:p>
          <a:p>
            <a:r>
              <a:rPr lang="en-US" dirty="0"/>
              <a:t>Boards manufactures need</a:t>
            </a:r>
          </a:p>
          <a:p>
            <a:pPr lvl="1"/>
            <a:r>
              <a:rPr lang="en-US" dirty="0"/>
              <a:t>Metal layers</a:t>
            </a:r>
          </a:p>
          <a:p>
            <a:pPr lvl="1"/>
            <a:r>
              <a:rPr lang="en-US" dirty="0"/>
              <a:t>Silkscreen</a:t>
            </a:r>
          </a:p>
          <a:p>
            <a:pPr lvl="1"/>
            <a:r>
              <a:rPr lang="en-US" dirty="0" err="1"/>
              <a:t>Soldermask</a:t>
            </a:r>
            <a:endParaRPr lang="en-US" dirty="0"/>
          </a:p>
          <a:p>
            <a:pPr lvl="1"/>
            <a:r>
              <a:rPr lang="en-US" dirty="0"/>
              <a:t>Drills</a:t>
            </a:r>
          </a:p>
          <a:p>
            <a:pPr lvl="1"/>
            <a:r>
              <a:rPr lang="en-US" dirty="0"/>
              <a:t>All in a standard format</a:t>
            </a:r>
          </a:p>
          <a:p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75AE724-76CD-3343-A5AE-CD6635BAAFCE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/>
          <a:stretch>
            <a:fillRect/>
          </a:stretch>
        </p:blipFill>
        <p:spPr>
          <a:xfrm>
            <a:off x="5867722" y="1353274"/>
            <a:ext cx="4049049" cy="4003554"/>
          </a:xfrm>
        </p:spPr>
      </p:pic>
    </p:spTree>
    <p:extLst>
      <p:ext uri="{BB962C8B-B14F-4D97-AF65-F5344CB8AC3E}">
        <p14:creationId xmlns:p14="http://schemas.microsoft.com/office/powerpoint/2010/main" val="29800713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E5CDD1-0242-BF49-ACBD-238CAF0415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78093"/>
            <a:ext cx="10972800" cy="1295400"/>
          </a:xfrm>
        </p:spPr>
        <p:txBody>
          <a:bodyPr>
            <a:normAutofit fontScale="90000"/>
          </a:bodyPr>
          <a:lstStyle/>
          <a:p>
            <a:r>
              <a:rPr lang="en-US" dirty="0"/>
              <a:t>Computer </a:t>
            </a:r>
            <a:r>
              <a:rPr lang="en-US"/>
              <a:t>Aided Manufacturing </a:t>
            </a:r>
            <a:r>
              <a:rPr lang="en-US" dirty="0"/>
              <a:t>(CAM) Files: </a:t>
            </a:r>
            <a:r>
              <a:rPr lang="en-US" dirty="0" err="1"/>
              <a:t>Gerbers</a:t>
            </a:r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A5792A56-0CA6-7A4D-B064-88441E477B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851378"/>
            <a:ext cx="5334000" cy="4274786"/>
          </a:xfrm>
        </p:spPr>
        <p:txBody>
          <a:bodyPr>
            <a:normAutofit/>
          </a:bodyPr>
          <a:lstStyle/>
          <a:p>
            <a:r>
              <a:rPr lang="en-US" sz="1800" dirty="0"/>
              <a:t>Eagle’s CAM processor generates CAM files</a:t>
            </a:r>
          </a:p>
          <a:p>
            <a:pPr lvl="1"/>
            <a:r>
              <a:rPr lang="en-US" sz="1600" dirty="0"/>
              <a:t>“</a:t>
            </a:r>
            <a:r>
              <a:rPr lang="en-US" sz="1600" dirty="0" err="1"/>
              <a:t>Gerbers</a:t>
            </a:r>
            <a:r>
              <a:rPr lang="en-US" sz="1600" dirty="0"/>
              <a:t>” – precise drawings of the physical layers.</a:t>
            </a:r>
          </a:p>
          <a:p>
            <a:pPr lvl="1"/>
            <a:r>
              <a:rPr lang="en-US" sz="1600" dirty="0"/>
              <a:t>“Drill file” – Where to drill the holes</a:t>
            </a:r>
          </a:p>
          <a:p>
            <a:r>
              <a:rPr lang="en-US" sz="1800" dirty="0"/>
              <a:t>Manufacturing Requirements</a:t>
            </a:r>
          </a:p>
          <a:p>
            <a:pPr lvl="1"/>
            <a:r>
              <a:rPr lang="en-US" sz="1600" dirty="0"/>
              <a:t>Minimum drill size</a:t>
            </a:r>
          </a:p>
          <a:p>
            <a:pPr lvl="1"/>
            <a:r>
              <a:rPr lang="en-US" sz="1600" dirty="0"/>
              <a:t>Minimum feature width</a:t>
            </a:r>
          </a:p>
          <a:p>
            <a:pPr lvl="1"/>
            <a:r>
              <a:rPr lang="en-US" sz="1600" dirty="0"/>
              <a:t>File formats and names</a:t>
            </a:r>
          </a:p>
          <a:p>
            <a:pPr lvl="1"/>
            <a:r>
              <a:rPr lang="en-US" sz="1600" dirty="0"/>
              <a:t>Our manufacturer:</a:t>
            </a:r>
            <a:br>
              <a:rPr lang="en-US" sz="1600" dirty="0"/>
            </a:br>
            <a:r>
              <a:rPr lang="en-US" sz="1600" dirty="0">
                <a:hlinkClick r:id="rId2"/>
              </a:rPr>
              <a:t>https://www.pcbcart.com/pcb-fab/standard-pcb.html</a:t>
            </a:r>
            <a:endParaRPr lang="en-US" sz="1600" dirty="0"/>
          </a:p>
          <a:p>
            <a:r>
              <a:rPr lang="en-US" sz="2200" dirty="0"/>
              <a:t>Our configuration encodes their requirements</a:t>
            </a:r>
          </a:p>
          <a:p>
            <a:pPr lvl="1"/>
            <a:r>
              <a:rPr lang="en-US" sz="1600" dirty="0" err="1"/>
              <a:t>QuadClass</a:t>
            </a:r>
            <a:r>
              <a:rPr lang="en-US" sz="1600" dirty="0"/>
              <a:t>-Resources/Eagle/DRU/pcbcart-4layer.cam</a:t>
            </a:r>
            <a:endParaRPr lang="en-US" sz="1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A2098B-8EF4-AE46-805F-1B327EAE523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1BA955E-B5A3-614E-BB36-AF84A5AAD0F2}"/>
              </a:ext>
            </a:extLst>
          </p:cNvPr>
          <p:cNvGrpSpPr/>
          <p:nvPr/>
        </p:nvGrpSpPr>
        <p:grpSpPr>
          <a:xfrm>
            <a:off x="5943600" y="1390533"/>
            <a:ext cx="3915656" cy="4463007"/>
            <a:chOff x="3280927" y="274638"/>
            <a:chExt cx="5669287" cy="6461769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E956667D-D271-9D4E-B23D-26D50EFCC3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80927" y="274638"/>
              <a:ext cx="2748847" cy="3060429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5838C6E4-AA85-9843-92C8-3DF88BC8F0D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32127" y="274638"/>
              <a:ext cx="2818087" cy="3185061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3CAFF2E3-EB55-B74E-B886-3C8CBA928FC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280927" y="3565193"/>
              <a:ext cx="2728074" cy="3032732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5E31FDF5-6061-434E-8B78-A5340D55E02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118279" y="3565193"/>
              <a:ext cx="2831935" cy="31712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945513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5E1CB48-0F2F-584D-8AA0-860A00F9EB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Submitting for Manufacturing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E3D5166-C112-504D-B873-D11CD6424C35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Ordering PCBs is easy</a:t>
            </a:r>
          </a:p>
          <a:p>
            <a:r>
              <a:rPr lang="en-US" dirty="0"/>
              <a:t>Make a zip file of your </a:t>
            </a:r>
            <a:r>
              <a:rPr lang="en-US" dirty="0" err="1"/>
              <a:t>gerbers</a:t>
            </a:r>
            <a:endParaRPr lang="en-US" dirty="0"/>
          </a:p>
          <a:p>
            <a:r>
              <a:rPr lang="en-US" dirty="0"/>
              <a:t>Upload it select some options</a:t>
            </a:r>
          </a:p>
          <a:p>
            <a:pPr lvl="1"/>
            <a:r>
              <a:rPr lang="en-US" dirty="0"/>
              <a:t>Quantity</a:t>
            </a:r>
          </a:p>
          <a:p>
            <a:pPr lvl="1"/>
            <a:r>
              <a:rPr lang="en-US" dirty="0"/>
              <a:t>Board thickness</a:t>
            </a:r>
          </a:p>
          <a:p>
            <a:pPr lvl="1"/>
            <a:r>
              <a:rPr lang="en-US" dirty="0"/>
              <a:t>Solder mask color</a:t>
            </a:r>
          </a:p>
          <a:p>
            <a:pPr lvl="1"/>
            <a:r>
              <a:rPr lang="en-US" dirty="0"/>
              <a:t>Board size.</a:t>
            </a:r>
          </a:p>
          <a:p>
            <a:pPr lvl="1"/>
            <a:r>
              <a:rPr lang="en-US" dirty="0"/>
              <a:t>Layer count</a:t>
            </a:r>
          </a:p>
          <a:p>
            <a:r>
              <a:rPr lang="en-US" dirty="0"/>
              <a:t>They will check your design</a:t>
            </a:r>
          </a:p>
          <a:p>
            <a:r>
              <a:rPr lang="en-US" dirty="0"/>
              <a:t>Boards arrive in ~1 week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94A9204-52F9-CA4A-8994-CD130A2FAE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1852" y="0"/>
            <a:ext cx="7086015" cy="6858000"/>
          </a:xfrm>
          <a:prstGeom prst="rect">
            <a:avLst/>
          </a:prstGeom>
        </p:spPr>
      </p:pic>
      <p:pic>
        <p:nvPicPr>
          <p:cNvPr id="9" name="Picture 8" descr="A picture containing text, electronics, circuit, battery&#10;&#10;Description automatically generated">
            <a:extLst>
              <a:ext uri="{FF2B5EF4-FFF2-40B4-BE49-F238E27FC236}">
                <a16:creationId xmlns:a16="http://schemas.microsoft.com/office/drawing/2014/main" id="{019543EC-BEC8-C142-A4A1-FB50F1A01C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747418" y="3280726"/>
            <a:ext cx="2697163" cy="2022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1788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7E69C4-6D54-194A-85C7-586A0D9A7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Eagle Lint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1A45B9-43FC-BB46-BC02-8DE1D835F9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A “lint” tool:  </a:t>
            </a:r>
          </a:p>
          <a:p>
            <a:pPr lvl="1"/>
            <a:r>
              <a:rPr lang="en-US" i="1" dirty="0"/>
              <a:t>Tool to check coding standards and other invariants about a system.</a:t>
            </a:r>
          </a:p>
          <a:p>
            <a:r>
              <a:rPr lang="en-US" dirty="0" err="1"/>
              <a:t>Eaglint</a:t>
            </a:r>
            <a:r>
              <a:rPr lang="en-US" dirty="0"/>
              <a:t> will check your libraries, schematics</a:t>
            </a:r>
          </a:p>
          <a:p>
            <a:pPr lvl="1"/>
            <a:r>
              <a:rPr lang="en-US" dirty="0"/>
              <a:t>Check for correctness</a:t>
            </a:r>
          </a:p>
          <a:p>
            <a:pPr lvl="1"/>
            <a:r>
              <a:rPr lang="en-US" dirty="0"/>
              <a:t>Check for style</a:t>
            </a:r>
          </a:p>
          <a:p>
            <a:r>
              <a:rPr lang="en-US" dirty="0"/>
              <a:t>Also checks for other files in your repo</a:t>
            </a:r>
          </a:p>
          <a:p>
            <a:pPr lvl="1"/>
            <a:r>
              <a:rPr lang="en-US" dirty="0" err="1"/>
              <a:t>Eaglint</a:t>
            </a:r>
            <a:r>
              <a:rPr lang="en-US" dirty="0"/>
              <a:t> will tell you what it’s looking for.</a:t>
            </a:r>
          </a:p>
          <a:p>
            <a:pPr lvl="1"/>
            <a:r>
              <a:rPr lang="en-US" dirty="0"/>
              <a:t>Pay attention.</a:t>
            </a:r>
          </a:p>
          <a:p>
            <a:r>
              <a:rPr lang="en-US" dirty="0"/>
              <a:t>Provides a workflow for me to review your designs and provide feedback.</a:t>
            </a:r>
          </a:p>
          <a:p>
            <a:r>
              <a:rPr lang="en-US" dirty="0"/>
              <a:t>To use</a:t>
            </a:r>
          </a:p>
          <a:p>
            <a:pPr lvl="1"/>
            <a:r>
              <a:rPr lang="en-US" dirty="0"/>
              <a:t>Visit </a:t>
            </a:r>
            <a:r>
              <a:rPr lang="en-US" dirty="0">
                <a:hlinkClick r:id="rId2"/>
              </a:rPr>
              <a:t>http://eaglint.nvsl.io</a:t>
            </a:r>
            <a:endParaRPr lang="en-US" dirty="0"/>
          </a:p>
          <a:p>
            <a:pPr lvl="1"/>
            <a:r>
              <a:rPr lang="en-US" dirty="0"/>
              <a:t>You received a welcome email a couple of nights ago.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00516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3E81A3-BF51-5545-AE4A-34E442EE3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Eagle Lint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DDE2E0-2980-844E-B1DB-CACC04B172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Commit and push your changes to </a:t>
            </a:r>
            <a:r>
              <a:rPr lang="en-US" dirty="0" err="1"/>
              <a:t>github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Submit your repo to </a:t>
            </a:r>
            <a:r>
              <a:rPr lang="en-US" dirty="0" err="1"/>
              <a:t>Eaglint</a:t>
            </a:r>
            <a:r>
              <a:rPr lang="en-US" dirty="0"/>
              <a:t> for a quick check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rgbClr val="FF0000"/>
                </a:solidFill>
              </a:rPr>
              <a:t>Submit your repo to </a:t>
            </a:r>
            <a:r>
              <a:rPr lang="en-US" dirty="0" err="1">
                <a:solidFill>
                  <a:srgbClr val="FF0000"/>
                </a:solidFill>
              </a:rPr>
              <a:t>Eaglint</a:t>
            </a:r>
            <a:r>
              <a:rPr lang="en-US" dirty="0">
                <a:solidFill>
                  <a:srgbClr val="FF0000"/>
                </a:solidFill>
              </a:rPr>
              <a:t> for a full check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If warnings/errors</a:t>
            </a:r>
          </a:p>
          <a:p>
            <a:pPr marL="400050" lvl="1" indent="0">
              <a:buNone/>
            </a:pPr>
            <a:r>
              <a:rPr lang="en-US" dirty="0"/>
              <a:t>Fix and </a:t>
            </a:r>
            <a:r>
              <a:rPr lang="en-US" dirty="0" err="1"/>
              <a:t>goto</a:t>
            </a:r>
            <a:r>
              <a:rPr lang="en-US" dirty="0"/>
              <a:t> 1.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rgbClr val="FF0000"/>
                </a:solidFill>
              </a:rPr>
              <a:t>Submit for human review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If rejected</a:t>
            </a:r>
          </a:p>
          <a:p>
            <a:pPr marL="400050" lvl="1" indent="0">
              <a:buNone/>
            </a:pPr>
            <a:r>
              <a:rPr lang="en-US" dirty="0"/>
              <a:t>Read comments; </a:t>
            </a:r>
            <a:r>
              <a:rPr lang="en-US" dirty="0" err="1"/>
              <a:t>goto</a:t>
            </a:r>
            <a:r>
              <a:rPr lang="en-US" dirty="0"/>
              <a:t> 1.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Else if accepted</a:t>
            </a:r>
          </a:p>
          <a:p>
            <a:pPr marL="400050" lvl="1" indent="0">
              <a:buNone/>
            </a:pPr>
            <a:r>
              <a:rPr lang="en-US" dirty="0" err="1"/>
              <a:t>Goto</a:t>
            </a:r>
            <a:r>
              <a:rPr lang="en-US" dirty="0"/>
              <a:t> next lab</a:t>
            </a:r>
          </a:p>
        </p:txBody>
      </p:sp>
    </p:spTree>
    <p:extLst>
      <p:ext uri="{BB962C8B-B14F-4D97-AF65-F5344CB8AC3E}">
        <p14:creationId xmlns:p14="http://schemas.microsoft.com/office/powerpoint/2010/main" val="30681886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1F4AE-1B5A-2442-9F0F-437E5C1E82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err="1"/>
              <a:t>Eaglint</a:t>
            </a:r>
            <a:r>
              <a:rPr lang="en-US" dirty="0"/>
              <a:t> Demo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2872A1-ADB6-E84D-BA92-5A7E453A9DF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8876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CE4FC-EF5F-C444-B1EC-1755D0ED84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Grading on PCB Labs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AF32E4-A95A-5F44-8563-0B09761289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The key to PCB design is attention to detail.</a:t>
            </a:r>
          </a:p>
          <a:p>
            <a:pPr lvl="1"/>
            <a:r>
              <a:rPr lang="en-US" dirty="0"/>
              <a:t>Building a real board can take 4 months.</a:t>
            </a:r>
          </a:p>
          <a:p>
            <a:pPr lvl="1"/>
            <a:r>
              <a:rPr lang="en-US" dirty="0"/>
              <a:t>If you make a mistake, it takes 4 months to fix.</a:t>
            </a:r>
          </a:p>
          <a:p>
            <a:pPr lvl="2"/>
            <a:r>
              <a:rPr lang="en-US" dirty="0"/>
              <a:t>Contrast to software:  just recompile and rerun!</a:t>
            </a:r>
          </a:p>
          <a:p>
            <a:pPr lvl="1"/>
            <a:r>
              <a:rPr lang="en-US" dirty="0"/>
              <a:t>Don’t make any mistakes!  Check your work!</a:t>
            </a:r>
          </a:p>
          <a:p>
            <a:r>
              <a:rPr lang="en-US" dirty="0"/>
              <a:t>Grading for PCB labs</a:t>
            </a:r>
          </a:p>
          <a:p>
            <a:pPr lvl="1"/>
            <a:r>
              <a:rPr lang="en-US" dirty="0"/>
              <a:t>A “perfect” score is 10 points</a:t>
            </a:r>
          </a:p>
          <a:p>
            <a:pPr lvl="1"/>
            <a:r>
              <a:rPr lang="en-US" dirty="0"/>
              <a:t>You start out with 11-12 points (depending on the lab).</a:t>
            </a:r>
          </a:p>
          <a:p>
            <a:pPr lvl="1"/>
            <a:r>
              <a:rPr lang="en-US" dirty="0"/>
              <a:t>Every time you submit a design to </a:t>
            </a:r>
            <a:r>
              <a:rPr lang="en-US" dirty="0" err="1"/>
              <a:t>Eaglint</a:t>
            </a:r>
            <a:r>
              <a:rPr lang="en-US" dirty="0"/>
              <a:t>, you lose 0.5 point.</a:t>
            </a:r>
          </a:p>
          <a:p>
            <a:pPr lvl="1"/>
            <a:r>
              <a:rPr lang="en-US" dirty="0"/>
              <a:t>Every time you submit a design for human review </a:t>
            </a:r>
            <a:r>
              <a:rPr lang="en-US" dirty="0" err="1"/>
              <a:t>Eaglint</a:t>
            </a:r>
            <a:r>
              <a:rPr lang="en-US" dirty="0"/>
              <a:t>, you lose 0.5 point.</a:t>
            </a:r>
          </a:p>
          <a:p>
            <a:pPr lvl="1"/>
            <a:r>
              <a:rPr lang="en-US" dirty="0"/>
              <a:t>You must complete the labs.</a:t>
            </a:r>
          </a:p>
          <a:p>
            <a:r>
              <a:rPr lang="en-US" dirty="0"/>
              <a:t>“Quick checks” are free.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231886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4229274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1EA1F12-776A-CE44-964E-D8945CAF3F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Designing PCBs with Eagle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D4BF2228-5130-8042-A24C-E78525643F9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BF11CC28-7568-4E41-9346-295FE66BA1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9538" y="4429919"/>
            <a:ext cx="2112923" cy="2124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85519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49FF7DB-8660-0143-94AC-946028A545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Eagle Tips and Tricks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09AE759-DE6C-E047-AFD2-5EE5F76CD7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Setting the grid</a:t>
            </a:r>
          </a:p>
          <a:p>
            <a:r>
              <a:rPr lang="en-US" dirty="0"/>
              <a:t>Making lines straight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59867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Metal Layers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The Metal layers </a:t>
            </a:r>
          </a:p>
          <a:p>
            <a:pPr lvl="1"/>
            <a:r>
              <a:rPr lang="en-US" dirty="0"/>
              <a:t>Conductive “traces” to connect components</a:t>
            </a:r>
          </a:p>
          <a:p>
            <a:pPr lvl="1"/>
            <a:r>
              <a:rPr lang="en-US" dirty="0"/>
              <a:t>Attaching components</a:t>
            </a:r>
          </a:p>
          <a:p>
            <a:r>
              <a:rPr lang="en-US" dirty="0"/>
              <a:t>More layers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more expensive</a:t>
            </a:r>
            <a:endParaRPr lang="en-US" dirty="0">
              <a:sym typeface="Wingdings"/>
            </a:endParaRPr>
          </a:p>
          <a:p>
            <a:r>
              <a:rPr lang="en-US" dirty="0">
                <a:sym typeface="Wingdings"/>
              </a:rPr>
              <a:t>Top and bottom layers are for mounting components and routing traces</a:t>
            </a:r>
          </a:p>
          <a:p>
            <a:r>
              <a:rPr lang="en-US" dirty="0">
                <a:sym typeface="Wingdings"/>
              </a:rPr>
              <a:t>Internal layers can serve several purposes</a:t>
            </a:r>
          </a:p>
          <a:p>
            <a:pPr lvl="1"/>
            <a:r>
              <a:rPr lang="en-US" dirty="0">
                <a:sym typeface="Wingdings"/>
              </a:rPr>
              <a:t>Ground and power planes</a:t>
            </a:r>
          </a:p>
          <a:p>
            <a:pPr lvl="1"/>
            <a:r>
              <a:rPr lang="en-US" dirty="0">
                <a:sym typeface="Wingdings"/>
              </a:rPr>
              <a:t>Other signal planes</a:t>
            </a:r>
          </a:p>
          <a:p>
            <a:pPr lvl="1"/>
            <a:r>
              <a:rPr lang="en-US" dirty="0">
                <a:sym typeface="Wingdings"/>
              </a:rPr>
              <a:t>Internal routing layers</a:t>
            </a:r>
          </a:p>
          <a:p>
            <a:pPr marL="0" indent="0">
              <a:buNone/>
            </a:pPr>
            <a:endParaRPr lang="en-US" dirty="0">
              <a:sym typeface="Wingdings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8C046A9-239C-F14E-B6D0-566F5965124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286500" y="1932781"/>
            <a:ext cx="3810000" cy="3860800"/>
          </a:xfrm>
          <a:prstGeom prst="rect">
            <a:avLst/>
          </a:prstGeom>
        </p:spPr>
      </p:pic>
      <p:pic>
        <p:nvPicPr>
          <p:cNvPr id="5" name="Picture 2" descr="Prototype pcb">
            <a:extLst>
              <a:ext uri="{FF2B5EF4-FFF2-40B4-BE49-F238E27FC236}">
                <a16:creationId xmlns:a16="http://schemas.microsoft.com/office/drawing/2014/main" id="{02C4E8B0-CA0C-AD48-9921-0717DE9760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4332172" y="4866481"/>
            <a:ext cx="2147795" cy="1825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490684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B3E588-4BA2-774E-86A0-7B85E4E5BF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time: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4E73E2-1220-1D47-9EBF-3B66063C77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Major points of confusion in this lab</a:t>
            </a:r>
          </a:p>
          <a:p>
            <a:pPr lvl="1"/>
            <a:r>
              <a:rPr lang="en-US" dirty="0"/>
              <a:t>How to set and align to grid</a:t>
            </a:r>
          </a:p>
          <a:p>
            <a:pPr lvl="1"/>
            <a:r>
              <a:rPr lang="en-US" dirty="0"/>
              <a:t>How to make wires straight</a:t>
            </a:r>
          </a:p>
          <a:p>
            <a:pPr lvl="1"/>
            <a:r>
              <a:rPr lang="en-US" dirty="0"/>
              <a:t>Where to look for the SMD location in the button datasheet</a:t>
            </a:r>
          </a:p>
          <a:p>
            <a:pPr lvl="1"/>
            <a:r>
              <a:rPr lang="en-US" dirty="0"/>
              <a:t>Adafruit tutorial is not consistent with </a:t>
            </a:r>
            <a:r>
              <a:rPr lang="en-US"/>
              <a:t>our guidance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371721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Lab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Eagle to design a simple schematic and board.</a:t>
            </a:r>
          </a:p>
          <a:p>
            <a:r>
              <a:rPr lang="en-US" dirty="0"/>
              <a:t>Run it through the tool flow.</a:t>
            </a:r>
          </a:p>
          <a:p>
            <a:r>
              <a:rPr lang="en-US" dirty="0"/>
              <a:t>Submit it through </a:t>
            </a:r>
            <a:r>
              <a:rPr lang="en-US" dirty="0" err="1"/>
              <a:t>Eaglint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116012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EDBEF0-AD41-CE4D-8833-D89820FC4C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Eagle uses odd terminology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9E7D6C-DEFA-A643-8407-53AD84059D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”Pads” are through hole connections</a:t>
            </a:r>
          </a:p>
          <a:p>
            <a:pPr lvl="0"/>
            <a:r>
              <a:rPr lang="en-US" dirty="0"/>
              <a:t>SMD (surface mount device) are surface mount connections.</a:t>
            </a:r>
          </a:p>
        </p:txBody>
      </p:sp>
    </p:spTree>
    <p:extLst>
      <p:ext uri="{BB962C8B-B14F-4D97-AF65-F5344CB8AC3E}">
        <p14:creationId xmlns:p14="http://schemas.microsoft.com/office/powerpoint/2010/main" val="5866448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Metal Layers (cont.)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ym typeface="Wingdings"/>
              </a:rPr>
              <a:t>Thickness is measured in </a:t>
            </a:r>
            <a:r>
              <a:rPr lang="en-US" dirty="0" err="1">
                <a:sym typeface="Wingdings"/>
              </a:rPr>
              <a:t>oz</a:t>
            </a:r>
            <a:r>
              <a:rPr lang="en-US" dirty="0">
                <a:sym typeface="Wingdings"/>
              </a:rPr>
              <a:t> per square foot.</a:t>
            </a:r>
          </a:p>
          <a:p>
            <a:r>
              <a:rPr lang="en-US" dirty="0">
                <a:sym typeface="Wingdings"/>
              </a:rPr>
              <a:t>Standard copper is 1oz</a:t>
            </a:r>
          </a:p>
          <a:p>
            <a:pPr lvl="1"/>
            <a:r>
              <a:rPr lang="en-US" dirty="0">
                <a:sym typeface="Wingdings"/>
              </a:rPr>
              <a:t>About 0.034 mm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E01DB95-F4F1-D747-B923-0554E89F244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286500" y="1932781"/>
            <a:ext cx="3810000" cy="386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995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Dielectric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386943" cy="4351338"/>
          </a:xfrm>
        </p:spPr>
        <p:txBody>
          <a:bodyPr>
            <a:noAutofit/>
          </a:bodyPr>
          <a:lstStyle/>
          <a:p>
            <a:r>
              <a:rPr lang="en-US" sz="2400" dirty="0"/>
              <a:t>The dielectric is the insulator between metal layers</a:t>
            </a:r>
          </a:p>
          <a:p>
            <a:r>
              <a:rPr lang="en-US" sz="2400" dirty="0">
                <a:sym typeface="Wingdings"/>
              </a:rPr>
              <a:t>Most PCBs use FR4</a:t>
            </a:r>
          </a:p>
          <a:p>
            <a:pPr lvl="1"/>
            <a:r>
              <a:rPr lang="en-US" sz="2000" dirty="0">
                <a:sym typeface="Wingdings"/>
              </a:rPr>
              <a:t>“glass reinforced epoxy laminate”</a:t>
            </a:r>
          </a:p>
          <a:p>
            <a:pPr lvl="1"/>
            <a:r>
              <a:rPr lang="en-US" sz="2000" dirty="0">
                <a:sym typeface="Wingdings"/>
              </a:rPr>
              <a:t>i.e., fancy fiberglass</a:t>
            </a:r>
          </a:p>
          <a:p>
            <a:pPr lvl="1"/>
            <a:r>
              <a:rPr lang="en-US" sz="2000" dirty="0">
                <a:sym typeface="Wingdings"/>
              </a:rPr>
              <a:t>“FR” means “flame retardant”</a:t>
            </a:r>
          </a:p>
          <a:p>
            <a:r>
              <a:rPr lang="en-US" sz="2400" dirty="0">
                <a:sym typeface="Wingdings"/>
              </a:rPr>
              <a:t>Other specialized dielectrics are are available</a:t>
            </a:r>
          </a:p>
          <a:p>
            <a:pPr lvl="1"/>
            <a:r>
              <a:rPr lang="en-US" sz="2000" dirty="0">
                <a:sym typeface="Wingdings"/>
              </a:rPr>
              <a:t>To support high speed circuits</a:t>
            </a:r>
          </a:p>
          <a:p>
            <a:pPr lvl="1"/>
            <a:r>
              <a:rPr lang="en-US" sz="2000" dirty="0">
                <a:sym typeface="Wingdings"/>
              </a:rPr>
              <a:t>To manage thermal expansion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651049E-9028-5B48-944B-717240AF5A7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553200" y="1932781"/>
            <a:ext cx="3276600" cy="3860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B5A0055-BC1B-4944-8D62-6EF1531102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3783" y="5087144"/>
            <a:ext cx="2573474" cy="160496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6A49BA2-D196-1449-AA57-2881497304C3}"/>
              </a:ext>
            </a:extLst>
          </p:cNvPr>
          <p:cNvSpPr txBox="1"/>
          <p:nvPr/>
        </p:nvSpPr>
        <p:spPr>
          <a:xfrm>
            <a:off x="5246909" y="4679157"/>
            <a:ext cx="1013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Bare FR4</a:t>
            </a:r>
          </a:p>
        </p:txBody>
      </p:sp>
    </p:spTree>
    <p:extLst>
      <p:ext uri="{BB962C8B-B14F-4D97-AF65-F5344CB8AC3E}">
        <p14:creationId xmlns:p14="http://schemas.microsoft.com/office/powerpoint/2010/main" val="19714008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Solder Mask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296365"/>
            <a:ext cx="5181600" cy="4880598"/>
          </a:xfrm>
        </p:spPr>
        <p:txBody>
          <a:bodyPr>
            <a:normAutofit/>
          </a:bodyPr>
          <a:lstStyle/>
          <a:p>
            <a:r>
              <a:rPr lang="en-US" sz="2800" dirty="0"/>
              <a:t>Plastic coating on the top and bottom of the board</a:t>
            </a:r>
          </a:p>
          <a:p>
            <a:r>
              <a:rPr lang="en-US" sz="2800" dirty="0">
                <a:sym typeface="Wingdings"/>
              </a:rPr>
              <a:t>Protects the top and bottom metal from oxidation.</a:t>
            </a:r>
          </a:p>
          <a:p>
            <a:r>
              <a:rPr lang="en-US" sz="2800" dirty="0">
                <a:sym typeface="Wingdings"/>
              </a:rPr>
              <a:t>Helps prevent solder bridges</a:t>
            </a:r>
          </a:p>
          <a:p>
            <a:r>
              <a:rPr lang="en-US" sz="2800" dirty="0"/>
              <a:t>Gives the board color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8B0F0E48-B346-9348-982D-8A40ADF28CB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138835"/>
            <a:ext cx="4038600" cy="3448692"/>
          </a:xfrm>
          <a:prstGeom prst="rect">
            <a:avLst/>
          </a:prstGeom>
        </p:spPr>
      </p:pic>
      <p:pic>
        <p:nvPicPr>
          <p:cNvPr id="4098" name="Picture 2" descr="Full Color PCB Various Solder Mask Circuit Board From China Factory - China  Circuit Board, PCB">
            <a:extLst>
              <a:ext uri="{FF2B5EF4-FFF2-40B4-BE49-F238E27FC236}">
                <a16:creationId xmlns:a16="http://schemas.microsoft.com/office/drawing/2014/main" id="{067FFD08-6ADA-A94D-90BB-F5BDC3E29E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456986"/>
            <a:ext cx="5786252" cy="2380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90417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Silkscreen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It’s an opaque, (usually) white epoxy or polymer</a:t>
            </a:r>
          </a:p>
          <a:p>
            <a:r>
              <a:rPr lang="en-US" dirty="0"/>
              <a:t>It provides documentation and markings</a:t>
            </a:r>
          </a:p>
          <a:p>
            <a:pPr lvl="1"/>
            <a:r>
              <a:rPr lang="en-US" dirty="0"/>
              <a:t>References designators</a:t>
            </a:r>
          </a:p>
          <a:p>
            <a:pPr lvl="1"/>
            <a:r>
              <a:rPr lang="en-US" dirty="0"/>
              <a:t>Part outlines</a:t>
            </a:r>
          </a:p>
          <a:p>
            <a:pPr lvl="1"/>
            <a:r>
              <a:rPr lang="en-US" dirty="0"/>
              <a:t>Logos</a:t>
            </a:r>
          </a:p>
          <a:p>
            <a:pPr lvl="1"/>
            <a:r>
              <a:rPr lang="en-US" dirty="0"/>
              <a:t>Serial numbers etc.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F0743B7-FE85-7C42-89A2-A854864C689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1760243"/>
            <a:ext cx="4038600" cy="4205879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28B39C66-AEC3-AD46-96FB-21FF8A324A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9517" y="3428999"/>
            <a:ext cx="2896588" cy="2188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71911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Making Connections Between Layers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/>
          </a:bodyPr>
          <a:lstStyle/>
          <a:p>
            <a:r>
              <a:rPr lang="en-US" dirty="0"/>
              <a:t>Metal-plated holes connect metal layers.</a:t>
            </a:r>
          </a:p>
          <a:p>
            <a:r>
              <a:rPr lang="en-US" dirty="0"/>
              <a:t>Drill a hole</a:t>
            </a:r>
          </a:p>
          <a:p>
            <a:r>
              <a:rPr lang="en-US" dirty="0"/>
              <a:t>Electroplate it with copper</a:t>
            </a:r>
          </a:p>
          <a:p>
            <a:r>
              <a:rPr lang="en-US" dirty="0"/>
              <a:t>Cover it with a non-corroding metal.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1FF62B7-73CD-5549-8F6B-E883D253B2E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084175"/>
            <a:ext cx="4038600" cy="3558015"/>
          </a:xfrm>
          <a:prstGeom prst="rect">
            <a:avLst/>
          </a:prstGeom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B5D5AADE-35DA-0A4F-96B9-1DDAB724F8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7100" y="5159478"/>
            <a:ext cx="2450275" cy="1698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418356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heme/theme1.xml><?xml version="1.0" encoding="utf-8"?>
<a:theme xmlns:a="http://schemas.openxmlformats.org/drawingml/2006/main" name="Office Theme">
  <a:themeElements>
    <a:clrScheme name="UCSD">
      <a:dk1>
        <a:srgbClr val="162A46"/>
      </a:dk1>
      <a:lt1>
        <a:srgbClr val="FFFFFF"/>
      </a:lt1>
      <a:dk2>
        <a:srgbClr val="01639C"/>
      </a:dk2>
      <a:lt2>
        <a:srgbClr val="FFFFFF"/>
      </a:lt2>
      <a:accent1>
        <a:srgbClr val="23B8D1"/>
      </a:accent1>
      <a:accent2>
        <a:srgbClr val="73953E"/>
      </a:accent2>
      <a:accent3>
        <a:srgbClr val="FEE70C"/>
      </a:accent3>
      <a:accent4>
        <a:srgbClr val="EE8F00"/>
      </a:accent4>
      <a:accent5>
        <a:srgbClr val="B3ACA3"/>
      </a:accent5>
      <a:accent6>
        <a:srgbClr val="C79100"/>
      </a:accent6>
      <a:hlink>
        <a:srgbClr val="0329D7"/>
      </a:hlink>
      <a:folHlink>
        <a:srgbClr val="0229D7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92D050"/>
        </a:solidFill>
        <a:ln w="19050">
          <a:solidFill>
            <a:schemeClr val="bg1">
              <a:lumMod val="50000"/>
            </a:schemeClr>
          </a:solidFill>
        </a:ln>
      </a:spPr>
      <a:bodyPr rtlCol="0" anchor="ctr"/>
      <a:lstStyle>
        <a:defPPr algn="ctr">
          <a:defRPr sz="1600" dirty="0" err="1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NVSL Theme 2017" id="{D6E9A553-D005-9843-8B58-57C3B9C3396B}" vid="{225CCB03-3A51-A043-AC07-DD6D6725975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F3DBABC677EAC4EB89D0E5813CE1C97" ma:contentTypeVersion="6" ma:contentTypeDescription="Create a new document." ma:contentTypeScope="" ma:versionID="358351ca2fb9834b45991cd07a49fd66">
  <xsd:schema xmlns:xsd="http://www.w3.org/2001/XMLSchema" xmlns:xs="http://www.w3.org/2001/XMLSchema" xmlns:p="http://schemas.microsoft.com/office/2006/metadata/properties" xmlns:ns1="http://schemas.microsoft.com/sharepoint/v3" xmlns:ns2="38f6e7a2-40cf-4302-a1d0-9363e537b5a7" targetNamespace="http://schemas.microsoft.com/office/2006/metadata/properties" ma:root="true" ma:fieldsID="4bd887af3a8eb19969b1c3516fc1fc7f" ns1:_="" ns2:_="">
    <xsd:import namespace="http://schemas.microsoft.com/sharepoint/v3"/>
    <xsd:import namespace="38f6e7a2-40cf-4302-a1d0-9363e537b5a7"/>
    <xsd:element name="properties">
      <xsd:complexType>
        <xsd:sequence>
          <xsd:element name="documentManagement">
            <xsd:complexType>
              <xsd:all>
                <xsd:element ref="ns1:EmailSender" minOccurs="0"/>
                <xsd:element ref="ns1:EmailTo" minOccurs="0"/>
                <xsd:element ref="ns1:EmailCc" minOccurs="0"/>
                <xsd:element ref="ns1:EmailFrom" minOccurs="0"/>
                <xsd:element ref="ns1:EmailSubject" minOccurs="0"/>
                <xsd:element ref="ns1:PublishingStartDate" minOccurs="0"/>
                <xsd:element ref="ns1:PublishingExpirationDate" minOccurs="0"/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EmailSender" ma:index="8" nillable="true" ma:displayName="E-Mail Sender" ma:hidden="true" ma:internalName="EmailSender">
      <xsd:simpleType>
        <xsd:restriction base="dms:Note">
          <xsd:maxLength value="255"/>
        </xsd:restriction>
      </xsd:simpleType>
    </xsd:element>
    <xsd:element name="EmailTo" ma:index="9" nillable="true" ma:displayName="E-Mail To" ma:hidden="true" ma:internalName="EmailTo">
      <xsd:simpleType>
        <xsd:restriction base="dms:Note">
          <xsd:maxLength value="255"/>
        </xsd:restriction>
      </xsd:simpleType>
    </xsd:element>
    <xsd:element name="EmailCc" ma:index="10" nillable="true" ma:displayName="E-Mail Cc" ma:hidden="true" ma:internalName="EmailCc">
      <xsd:simpleType>
        <xsd:restriction base="dms:Note">
          <xsd:maxLength value="255"/>
        </xsd:restriction>
      </xsd:simpleType>
    </xsd:element>
    <xsd:element name="EmailFrom" ma:index="11" nillable="true" ma:displayName="E-Mail From" ma:hidden="true" ma:internalName="EmailFrom">
      <xsd:simpleType>
        <xsd:restriction base="dms:Text"/>
      </xsd:simpleType>
    </xsd:element>
    <xsd:element name="EmailSubject" ma:index="12" nillable="true" ma:displayName="E-Mail Subject" ma:hidden="true" ma:internalName="EmailSubject">
      <xsd:simpleType>
        <xsd:restriction base="dms:Text"/>
      </xsd:simpleType>
    </xsd:element>
    <xsd:element name="PublishingStartDate" ma:index="13" nillable="true" ma:displayName="Scheduling Start Date" ma:internalName="PublishingStartDate">
      <xsd:simpleType>
        <xsd:restriction base="dms:Unknown"/>
      </xsd:simpleType>
    </xsd:element>
    <xsd:element name="PublishingExpirationDate" ma:index="14" nillable="true" ma:displayName="Scheduling End Date" ma:internalName="PublishingExpirationDat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8f6e7a2-40cf-4302-a1d0-9363e537b5a7" elementFormDefault="qualified">
    <xsd:import namespace="http://schemas.microsoft.com/office/2006/documentManagement/types"/>
    <xsd:import namespace="http://schemas.microsoft.com/office/infopath/2007/PartnerControls"/>
    <xsd:element name="_dlc_DocId" ma:index="15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16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7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p:properties xmlns:p="http://schemas.microsoft.com/office/2006/metadata/properties" xmlns:xsi="http://www.w3.org/2001/XMLSchema-instance">
  <documentManagement>
    <EmailTo xmlns="http://schemas.microsoft.com/sharepoint/v3">docs@archpoint.sctechies.com &amp;lt;docs@archpoint.sctechies.com&amp;gt;</EmailTo>
    <EmailSender xmlns="http://schemas.microsoft.com/sharepoint/v3">&lt;a href="mailto:acaulfie@cs.ucsd.edu"&gt;acaulfie@cs.ucsd.edu&lt;/a&gt;</EmailSender>
    <EmailFrom xmlns="http://schemas.microsoft.com/sharepoint/v3">Adrian Caulfield &lt;acaulfie@cs.ucsd.edu&gt;</EmailFrom>
    <EmailSubject xmlns="http://schemas.microsoft.com/sharepoint/v3">NVSL Slides Template</EmailSubject>
    <EmailCc xmlns="http://schemas.microsoft.com/sharepoint/v3" xsi:nil="true"/>
    <PublishingExpirationDate xmlns="http://schemas.microsoft.com/sharepoint/v3" xsi:nil="true"/>
    <PublishingStartDate xmlns="http://schemas.microsoft.com/sharepoint/v3" xsi:nil="true"/>
    <_dlc_DocId xmlns="38f6e7a2-40cf-4302-a1d0-9363e537b5a7">N65K4UY2P6DZ-8-1712</_dlc_DocId>
    <_dlc_DocIdUrl xmlns="38f6e7a2-40cf-4302-a1d0-9363e537b5a7">
      <Url>http://bit.ucsd.edu/Docs/_layouts/DocIdRedir.aspx?ID=N65K4UY2P6DZ-8-1712</Url>
      <Description>N65K4UY2P6DZ-8-1712</Description>
    </_dlc_DocIdUrl>
  </documentManagement>
</p:properties>
</file>

<file path=customXml/itemProps1.xml><?xml version="1.0" encoding="utf-8"?>
<ds:datastoreItem xmlns:ds="http://schemas.openxmlformats.org/officeDocument/2006/customXml" ds:itemID="{D0700612-5548-4C5F-B85B-1C0CBC7D8F7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38f6e7a2-40cf-4302-a1d0-9363e537b5a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BF90320-62F0-4599-85DC-D14AF5AC78B4}">
  <ds:schemaRefs>
    <ds:schemaRef ds:uri="http://schemas.microsoft.com/sharepoint/events"/>
  </ds:schemaRefs>
</ds:datastoreItem>
</file>

<file path=customXml/itemProps3.xml><?xml version="1.0" encoding="utf-8"?>
<ds:datastoreItem xmlns:ds="http://schemas.openxmlformats.org/officeDocument/2006/customXml" ds:itemID="{5FB7DEAC-7366-45DE-8D92-51FE46985635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F4E55384-0535-4827-BEC9-C0AA0AB52BCA}">
  <ds:schemaRefs>
    <ds:schemaRef ds:uri="http://purl.org/dc/terms/"/>
    <ds:schemaRef ds:uri="http://purl.org/dc/elements/1.1/"/>
    <ds:schemaRef ds:uri="http://schemas.microsoft.com/office/2006/metadata/properties"/>
    <ds:schemaRef ds:uri="http://purl.org/dc/dcmitype/"/>
    <ds:schemaRef ds:uri="http://www.w3.org/XML/1998/namespace"/>
    <ds:schemaRef ds:uri="38f6e7a2-40cf-4302-a1d0-9363e537b5a7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schemas.microsoft.com/sharepoint/v3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12841</TotalTime>
  <Words>1730</Words>
  <Application>Microsoft Macintosh PowerPoint</Application>
  <PresentationFormat>Widescreen</PresentationFormat>
  <Paragraphs>409</Paragraphs>
  <Slides>42</Slides>
  <Notes>7</Notes>
  <HiddenSlides>4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7" baseType="lpstr">
      <vt:lpstr>Arial</vt:lpstr>
      <vt:lpstr>Calibri</vt:lpstr>
      <vt:lpstr>Myriad Pro</vt:lpstr>
      <vt:lpstr>Myriad Pro Semibold</vt:lpstr>
      <vt:lpstr>Office Theme</vt:lpstr>
      <vt:lpstr>Introduction To Printed Circuit Boards</vt:lpstr>
      <vt:lpstr>PCB Overview</vt:lpstr>
      <vt:lpstr>PCBs are Made of Layers</vt:lpstr>
      <vt:lpstr>Metal Layers</vt:lpstr>
      <vt:lpstr>Metal Layers (cont.)</vt:lpstr>
      <vt:lpstr>Dielectric </vt:lpstr>
      <vt:lpstr>Solder Mask </vt:lpstr>
      <vt:lpstr>Silkscreen</vt:lpstr>
      <vt:lpstr>Making Connections Between Layers</vt:lpstr>
      <vt:lpstr>Connecting Wires with “Vias”</vt:lpstr>
      <vt:lpstr>Mounting Components with Through-holes</vt:lpstr>
      <vt:lpstr>Surface Mount Devices (SMD)</vt:lpstr>
      <vt:lpstr>PowerPoint Presentation</vt:lpstr>
      <vt:lpstr>Lots of Choices, in Theory</vt:lpstr>
      <vt:lpstr>Resources</vt:lpstr>
      <vt:lpstr>PowerPoint Presentation</vt:lpstr>
      <vt:lpstr>Designing PCBs</vt:lpstr>
      <vt:lpstr>Steps for Designing PCBs</vt:lpstr>
      <vt:lpstr>PCB Libraries</vt:lpstr>
      <vt:lpstr>A Simple LED</vt:lpstr>
      <vt:lpstr>PCB Library</vt:lpstr>
      <vt:lpstr>The Library</vt:lpstr>
      <vt:lpstr>Schematics</vt:lpstr>
      <vt:lpstr>PCB Layout</vt:lpstr>
      <vt:lpstr>Schematic vs. Board</vt:lpstr>
      <vt:lpstr>Designing with Layers</vt:lpstr>
      <vt:lpstr>Eagle Layers</vt:lpstr>
      <vt:lpstr>PowerPoint Presentation</vt:lpstr>
      <vt:lpstr>Useful Layer Commands</vt:lpstr>
      <vt:lpstr>Manufacturing</vt:lpstr>
      <vt:lpstr>Computer Aided Manufacturing (CAM) Files: Gerbers</vt:lpstr>
      <vt:lpstr>Submitting for Manufacturing</vt:lpstr>
      <vt:lpstr>Eagle Lint</vt:lpstr>
      <vt:lpstr>Eagle Lint Process</vt:lpstr>
      <vt:lpstr>Eaglint Demo</vt:lpstr>
      <vt:lpstr>Grading on PCB Labs</vt:lpstr>
      <vt:lpstr>PowerPoint Presentation</vt:lpstr>
      <vt:lpstr>Designing PCBs with Eagle</vt:lpstr>
      <vt:lpstr>Eagle Tips and Tricks</vt:lpstr>
      <vt:lpstr>Next time:</vt:lpstr>
      <vt:lpstr>The Lab</vt:lpstr>
      <vt:lpstr>Eagle uses odd terminology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NVSL Powerpoint Template</dc:title>
  <dc:creator>Swanson, Steven</dc:creator>
  <cp:lastModifiedBy>Swanson, Steven</cp:lastModifiedBy>
  <cp:revision>32</cp:revision>
  <cp:lastPrinted>2017-05-11T20:43:55Z</cp:lastPrinted>
  <dcterms:created xsi:type="dcterms:W3CDTF">2019-07-17T06:14:48Z</dcterms:created>
  <dcterms:modified xsi:type="dcterms:W3CDTF">2021-01-08T07:48:18Z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0x0101002F3DBABC677EAC4EB89D0E5813CE1C97</vt:lpwstr>
  </property>
  <property fmtid="{D5CDD505-2E9C-101B-9397-08002B2CF9AE}" pid="3" name="_dlc_DocIdItemGuid">
    <vt:lpwstr>672fea0e-6365-4b73-84cc-a1c7a9616c94</vt:lpwstr>
  </property>
</Properties>
</file>